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258" r:id="rId4"/>
    <p:sldId id="269" r:id="rId5"/>
    <p:sldId id="270" r:id="rId6"/>
    <p:sldId id="271" r:id="rId7"/>
    <p:sldId id="272" r:id="rId8"/>
    <p:sldId id="259" r:id="rId9"/>
    <p:sldId id="260" r:id="rId10"/>
    <p:sldId id="262" r:id="rId11"/>
    <p:sldId id="275" r:id="rId12"/>
    <p:sldId id="263" r:id="rId13"/>
    <p:sldId id="273" r:id="rId14"/>
    <p:sldId id="264" r:id="rId15"/>
    <p:sldId id="274" r:id="rId16"/>
    <p:sldId id="276" r:id="rId17"/>
    <p:sldId id="261" r:id="rId18"/>
    <p:sldId id="278" r:id="rId19"/>
    <p:sldId id="277" r:id="rId20"/>
    <p:sldId id="265" r:id="rId21"/>
    <p:sldId id="266" r:id="rId22"/>
    <p:sldId id="267"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39"/>
    <p:restoredTop sz="76461"/>
  </p:normalViewPr>
  <p:slideViewPr>
    <p:cSldViewPr snapToGrid="0">
      <p:cViewPr varScale="1">
        <p:scale>
          <a:sx n="118" d="100"/>
          <a:sy n="118" d="100"/>
        </p:scale>
        <p:origin x="12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41226-945B-6C4C-9224-5E4C667927A4}" type="datetimeFigureOut">
              <a:rPr lang="en-US" smtClean="0"/>
              <a:t>10/17/25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71913-25C1-5F4D-A4F7-E9F156028B66}" type="slidenum">
              <a:rPr lang="en-US" smtClean="0"/>
              <a:t>‹#›</a:t>
            </a:fld>
            <a:endParaRPr lang="en-US"/>
          </a:p>
        </p:txBody>
      </p:sp>
    </p:spTree>
    <p:extLst>
      <p:ext uri="{BB962C8B-B14F-4D97-AF65-F5344CB8AC3E}">
        <p14:creationId xmlns:p14="http://schemas.microsoft.com/office/powerpoint/2010/main" val="387963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When Tony Stark activates his Ironman suit’s thrusters, he is confident they will lift him — not because he has merely observed it before, but because he understands the </a:t>
            </a:r>
            <a:r>
              <a:rPr lang="en-US" sz="1200" b="1" i="0" u="none" strike="noStrike" kern="1200" dirty="0">
                <a:solidFill>
                  <a:schemeClr val="tx1"/>
                </a:solidFill>
                <a:effectLst/>
                <a:latin typeface="+mn-lt"/>
                <a:ea typeface="+mn-ea"/>
                <a:cs typeface="+mn-cs"/>
              </a:rPr>
              <a:t>cause–effect mechanism</a:t>
            </a:r>
            <a:r>
              <a:rPr lang="en-US" sz="1200" b="0" i="0" u="none" strike="noStrike" kern="1200" dirty="0">
                <a:solidFill>
                  <a:schemeClr val="tx1"/>
                </a:solidFill>
                <a:effectLst/>
                <a:latin typeface="+mn-lt"/>
                <a:ea typeface="+mn-ea"/>
                <a:cs typeface="+mn-cs"/>
              </a:rPr>
              <a:t> powering the system. Humans (and billionaires in iron suits) rely on </a:t>
            </a:r>
            <a:r>
              <a:rPr lang="en-US" sz="1200" b="1" i="0" u="none" strike="noStrike" kern="1200" dirty="0">
                <a:solidFill>
                  <a:schemeClr val="tx1"/>
                </a:solidFill>
                <a:effectLst/>
                <a:latin typeface="+mn-lt"/>
                <a:ea typeface="+mn-ea"/>
                <a:cs typeface="+mn-cs"/>
              </a:rPr>
              <a:t>causal reasoning</a:t>
            </a:r>
            <a:r>
              <a:rPr lang="en-US" sz="1200" b="0" i="0" u="none" strike="noStrike" kern="1200" dirty="0">
                <a:solidFill>
                  <a:schemeClr val="tx1"/>
                </a:solidFill>
                <a:effectLst/>
                <a:latin typeface="+mn-lt"/>
                <a:ea typeface="+mn-ea"/>
                <a:cs typeface="+mn-cs"/>
              </a:rPr>
              <a:t> to act reliably in the world. Most AI systems, however, do not. Current approaches excel at </a:t>
            </a:r>
            <a:r>
              <a:rPr lang="en-US" sz="1200" b="1" i="0" u="none" strike="noStrike" kern="1200" dirty="0">
                <a:solidFill>
                  <a:schemeClr val="tx1"/>
                </a:solidFill>
                <a:effectLst/>
                <a:latin typeface="+mn-lt"/>
                <a:ea typeface="+mn-ea"/>
                <a:cs typeface="+mn-cs"/>
              </a:rPr>
              <a:t>correlation-based pattern recognition</a:t>
            </a:r>
            <a:r>
              <a:rPr lang="en-US" sz="1200" b="0" i="0" u="none" strike="noStrike" kern="1200" dirty="0">
                <a:solidFill>
                  <a:schemeClr val="tx1"/>
                </a:solidFill>
                <a:effectLst/>
                <a:latin typeface="+mn-lt"/>
                <a:ea typeface="+mn-ea"/>
                <a:cs typeface="+mn-cs"/>
              </a:rPr>
              <a:t> — e.g., learning that lights are usually on when a switch is flipped — but lack the capacity to reason that flipping the switch </a:t>
            </a:r>
            <a:r>
              <a:rPr lang="en-US" sz="1200" b="1" i="0" u="none" strike="noStrike" kern="1200" dirty="0">
                <a:solidFill>
                  <a:schemeClr val="tx1"/>
                </a:solidFill>
                <a:effectLst/>
                <a:latin typeface="+mn-lt"/>
                <a:ea typeface="+mn-ea"/>
                <a:cs typeface="+mn-cs"/>
              </a:rPr>
              <a:t>causes</a:t>
            </a:r>
            <a:r>
              <a:rPr lang="en-US" sz="1200" b="0" i="0" u="none" strike="noStrike" kern="1200" dirty="0">
                <a:solidFill>
                  <a:schemeClr val="tx1"/>
                </a:solidFill>
                <a:effectLst/>
                <a:latin typeface="+mn-lt"/>
                <a:ea typeface="+mn-ea"/>
                <a:cs typeface="+mn-cs"/>
              </a:rPr>
              <a:t> the light to turn on. While correlation may suffice for passive prediction, it fails once an agent must act in dynamic environments. In embodied domains such as building control, correlation-driven policies often yield suboptimal or unstable outcomes.</a:t>
            </a:r>
            <a:endParaRPr lang="en-US" b="0" dirty="0">
              <a:effectLst/>
            </a:endParaRPr>
          </a:p>
        </p:txBody>
      </p:sp>
      <p:sp>
        <p:nvSpPr>
          <p:cNvPr id="4" name="Slide Number Placeholder 3"/>
          <p:cNvSpPr>
            <a:spLocks noGrp="1"/>
          </p:cNvSpPr>
          <p:nvPr>
            <p:ph type="sldNum" sz="quarter" idx="5"/>
          </p:nvPr>
        </p:nvSpPr>
        <p:spPr/>
        <p:txBody>
          <a:bodyPr/>
          <a:lstStyle/>
          <a:p>
            <a:fld id="{F9971913-25C1-5F4D-A4F7-E9F156028B66}" type="slidenum">
              <a:rPr lang="en-US" smtClean="0"/>
              <a:t>2</a:t>
            </a:fld>
            <a:endParaRPr lang="en-US"/>
          </a:p>
        </p:txBody>
      </p:sp>
    </p:spTree>
    <p:extLst>
      <p:ext uri="{BB962C8B-B14F-4D97-AF65-F5344CB8AC3E}">
        <p14:creationId xmlns:p14="http://schemas.microsoft.com/office/powerpoint/2010/main" val="4273786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Evaluate each edge vis-</a:t>
            </a:r>
            <a:r>
              <a:rPr lang="en-US" dirty="0"/>
              <a:t>à</a:t>
            </a:r>
            <a:r>
              <a:rPr lang="en-US" dirty="0">
                <a:sym typeface="Wingdings" pitchFamily="2" charset="2"/>
              </a:rPr>
              <a:t>-vis the objective based on intervention data from Discovery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r>
              <a:rPr lang="en-US" b="1" dirty="0"/>
              <a:t>Causal Optimization Step-by-Step</a:t>
            </a:r>
          </a:p>
          <a:p>
            <a:r>
              <a:rPr lang="en-US" b="1" dirty="0"/>
              <a:t>Initialize policy</a:t>
            </a:r>
            <a:r>
              <a:rPr lang="en-US" dirty="0"/>
              <a:t> with </a:t>
            </a:r>
            <a:r>
              <a:rPr lang="en-US" dirty="0" err="1"/>
              <a:t>current_state</a:t>
            </a:r>
            <a:r>
              <a:rPr lang="en-US" dirty="0"/>
              <a:t> values (copy of current variable settings)</a:t>
            </a:r>
          </a:p>
          <a:p>
            <a:r>
              <a:rPr lang="en-US" b="1" dirty="0"/>
              <a:t>Iterate through each validated edge</a:t>
            </a:r>
            <a:r>
              <a:rPr lang="en-US" dirty="0"/>
              <a:t> (source → target) in the DAG</a:t>
            </a:r>
          </a:p>
          <a:p>
            <a:r>
              <a:rPr lang="en-US" b="1" dirty="0"/>
              <a:t>For each edge</a:t>
            </a:r>
            <a:r>
              <a:rPr lang="en-US" dirty="0"/>
              <a:t>: </a:t>
            </a:r>
          </a:p>
          <a:p>
            <a:pPr lvl="1"/>
            <a:r>
              <a:rPr lang="en-US" dirty="0"/>
              <a:t>Extract </a:t>
            </a:r>
            <a:r>
              <a:rPr lang="en-US" sz="1200" kern="1200" dirty="0" err="1">
                <a:solidFill>
                  <a:schemeClr val="tx1"/>
                </a:solidFill>
                <a:latin typeface="+mn-lt"/>
                <a:ea typeface="+mn-ea"/>
                <a:cs typeface="+mn-cs"/>
              </a:rPr>
              <a:t>effect_strength</a:t>
            </a:r>
            <a:r>
              <a:rPr lang="en-US" dirty="0"/>
              <a:t> = absolute value of correlation between source and target</a:t>
            </a:r>
          </a:p>
          <a:p>
            <a:pPr lvl="1"/>
            <a:r>
              <a:rPr lang="en-US" dirty="0"/>
              <a:t>Check what the target variable represents</a:t>
            </a:r>
          </a:p>
          <a:p>
            <a:pPr lvl="1"/>
            <a:endParaRPr lang="en-US" dirty="0"/>
          </a:p>
          <a:p>
            <a:r>
              <a:rPr lang="en-US" b="1" dirty="0"/>
              <a:t>If target is energy-related</a:t>
            </a:r>
            <a:r>
              <a:rPr lang="en-US" dirty="0"/>
              <a:t>: </a:t>
            </a:r>
          </a:p>
          <a:p>
            <a:pPr lvl="1"/>
            <a:r>
              <a:rPr lang="en-US" dirty="0"/>
              <a:t>Find energy objectives in the objectives </a:t>
            </a:r>
            <a:r>
              <a:rPr lang="en-US" dirty="0" err="1"/>
              <a:t>dict</a:t>
            </a:r>
            <a:endParaRPr lang="en-US" dirty="0"/>
          </a:p>
          <a:p>
            <a:pPr lvl="1"/>
            <a:r>
              <a:rPr lang="en-US" dirty="0"/>
              <a:t>Calculate reduction: </a:t>
            </a:r>
            <a:r>
              <a:rPr lang="en-US" sz="1200" kern="1200" dirty="0">
                <a:solidFill>
                  <a:schemeClr val="tx1"/>
                </a:solidFill>
                <a:latin typeface="+mn-lt"/>
                <a:ea typeface="+mn-ea"/>
                <a:cs typeface="+mn-cs"/>
              </a:rPr>
              <a:t>0.4 × </a:t>
            </a:r>
            <a:r>
              <a:rPr lang="en-US" sz="1200" kern="1200" dirty="0" err="1">
                <a:solidFill>
                  <a:schemeClr val="tx1"/>
                </a:solidFill>
                <a:latin typeface="+mn-lt"/>
                <a:ea typeface="+mn-ea"/>
                <a:cs typeface="+mn-cs"/>
              </a:rPr>
              <a:t>effect_strength</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objective_weight</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comfort_limit</a:t>
            </a:r>
            <a:endParaRPr lang="en-US" dirty="0"/>
          </a:p>
          <a:p>
            <a:pPr lvl="1"/>
            <a:r>
              <a:rPr lang="en-US" dirty="0"/>
              <a:t>Get constraint bounds for source variable</a:t>
            </a:r>
          </a:p>
          <a:p>
            <a:pPr lvl="1"/>
            <a:r>
              <a:rPr lang="en-US" dirty="0"/>
              <a:t>Update: </a:t>
            </a:r>
            <a:r>
              <a:rPr lang="en-US" sz="1200" kern="1200" dirty="0">
                <a:solidFill>
                  <a:schemeClr val="tx1"/>
                </a:solidFill>
                <a:latin typeface="+mn-lt"/>
                <a:ea typeface="+mn-ea"/>
                <a:cs typeface="+mn-cs"/>
              </a:rPr>
              <a:t>policy[source] = clip(policy[source] - reduction, min, max)</a:t>
            </a:r>
          </a:p>
          <a:p>
            <a:pPr lvl="1"/>
            <a:endParaRPr lang="en-US" sz="1200" kern="1200" dirty="0">
              <a:solidFill>
                <a:schemeClr val="tx1"/>
              </a:solidFill>
              <a:latin typeface="+mn-lt"/>
              <a:ea typeface="+mn-ea"/>
              <a:cs typeface="+mn-cs"/>
            </a:endParaRPr>
          </a:p>
          <a:p>
            <a:pPr lvl="1"/>
            <a:r>
              <a:rPr lang="en-US" b="1" dirty="0"/>
              <a:t>Justification</a:t>
            </a:r>
            <a:r>
              <a:rPr lang="en-US" dirty="0"/>
              <a:t>:</a:t>
            </a:r>
          </a:p>
          <a:p>
            <a:pPr lvl="1"/>
            <a:r>
              <a:rPr lang="en-US" b="1" dirty="0"/>
              <a:t>0.4 coefficient</a:t>
            </a:r>
            <a:r>
              <a:rPr lang="en-US" dirty="0"/>
              <a:t>: Aggressive but safe reduction factor (grid search)</a:t>
            </a:r>
          </a:p>
          <a:p>
            <a:pPr lvl="1"/>
            <a:r>
              <a:rPr lang="en-US" b="1" dirty="0" err="1"/>
              <a:t>effect_strength</a:t>
            </a:r>
            <a:r>
              <a:rPr lang="en-US" b="1" dirty="0"/>
              <a:t> (0.75)</a:t>
            </a:r>
            <a:r>
              <a:rPr lang="en-US" dirty="0"/>
              <a:t>: Strong causal effect means more confidence in adjustment</a:t>
            </a:r>
          </a:p>
          <a:p>
            <a:pPr lvl="1"/>
            <a:r>
              <a:rPr lang="en-US" b="1" dirty="0"/>
              <a:t>weight (0.4)</a:t>
            </a:r>
            <a:r>
              <a:rPr lang="en-US" dirty="0"/>
              <a:t>: Energy is 40% of total objectives—proportional adjustment</a:t>
            </a:r>
          </a:p>
          <a:p>
            <a:pPr lvl="1"/>
            <a:r>
              <a:rPr lang="en-US" b="1" dirty="0" err="1"/>
              <a:t>comfort_limit</a:t>
            </a:r>
            <a:r>
              <a:rPr lang="en-US" b="1" dirty="0"/>
              <a:t> (0.8)</a:t>
            </a:r>
            <a:r>
              <a:rPr lang="en-US" dirty="0"/>
              <a:t>: High value means we still prioritize comfort, so reduce energy savings</a:t>
            </a:r>
          </a:p>
          <a:p>
            <a:pPr lvl="1"/>
            <a:r>
              <a:rPr lang="en-US" b="1" dirty="0"/>
              <a:t>Subtract</a:t>
            </a:r>
            <a:r>
              <a:rPr lang="en-US" dirty="0"/>
              <a:t>: Lower temperature → lower energy consumption (assuming positive correlation)</a:t>
            </a:r>
          </a:p>
          <a:p>
            <a:pPr lvl="1"/>
            <a:r>
              <a:rPr lang="en-US" b="1" dirty="0"/>
              <a:t>Why this works</a:t>
            </a:r>
            <a:r>
              <a:rPr lang="en-US" dirty="0"/>
              <a:t>: Temperature causally drives energy use (e.g., HVAC). Lowering temp reduces consumption, scaled by how much we care about energy vs. comfort.</a:t>
            </a:r>
          </a:p>
          <a:p>
            <a:pPr lvl="1"/>
            <a:endParaRPr lang="en-US" dirty="0"/>
          </a:p>
          <a:p>
            <a:r>
              <a:rPr lang="en-US" b="1" dirty="0"/>
              <a:t>If target is satisfaction/comfort-related</a:t>
            </a:r>
            <a:r>
              <a:rPr lang="en-US" dirty="0"/>
              <a:t>: </a:t>
            </a:r>
          </a:p>
          <a:p>
            <a:pPr lvl="1"/>
            <a:r>
              <a:rPr lang="en-US" dirty="0"/>
              <a:t>Find satisfaction objectives in the objectives </a:t>
            </a:r>
            <a:r>
              <a:rPr lang="en-US" dirty="0" err="1"/>
              <a:t>dict</a:t>
            </a:r>
            <a:endParaRPr lang="en-US" dirty="0"/>
          </a:p>
          <a:p>
            <a:pPr lvl="1"/>
            <a:r>
              <a:rPr lang="en-US" dirty="0"/>
              <a:t>Calculate boost: </a:t>
            </a:r>
            <a:r>
              <a:rPr lang="en-US" sz="1200" kern="1200" dirty="0">
                <a:solidFill>
                  <a:schemeClr val="tx1"/>
                </a:solidFill>
                <a:latin typeface="+mn-lt"/>
                <a:ea typeface="+mn-ea"/>
                <a:cs typeface="+mn-cs"/>
              </a:rPr>
              <a:t>0.3 × </a:t>
            </a:r>
            <a:r>
              <a:rPr lang="en-US" sz="1200" kern="1200" dirty="0" err="1">
                <a:solidFill>
                  <a:schemeClr val="tx1"/>
                </a:solidFill>
                <a:latin typeface="+mn-lt"/>
                <a:ea typeface="+mn-ea"/>
                <a:cs typeface="+mn-cs"/>
              </a:rPr>
              <a:t>effect_strength</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objective_weight</a:t>
            </a:r>
            <a:r>
              <a:rPr lang="en-US" sz="1200" kern="1200" dirty="0">
                <a:solidFill>
                  <a:schemeClr val="tx1"/>
                </a:solidFill>
                <a:latin typeface="+mn-lt"/>
                <a:ea typeface="+mn-ea"/>
                <a:cs typeface="+mn-cs"/>
              </a:rPr>
              <a:t> × (2.0 - </a:t>
            </a:r>
            <a:r>
              <a:rPr lang="en-US" sz="1200" kern="1200" dirty="0" err="1">
                <a:solidFill>
                  <a:schemeClr val="tx1"/>
                </a:solidFill>
                <a:latin typeface="+mn-lt"/>
                <a:ea typeface="+mn-ea"/>
                <a:cs typeface="+mn-cs"/>
              </a:rPr>
              <a:t>comfort_limit</a:t>
            </a:r>
            <a:r>
              <a:rPr lang="en-US" sz="1200" kern="1200" dirty="0">
                <a:solidFill>
                  <a:schemeClr val="tx1"/>
                </a:solidFill>
                <a:latin typeface="+mn-lt"/>
                <a:ea typeface="+mn-ea"/>
                <a:cs typeface="+mn-cs"/>
              </a:rPr>
              <a:t>)</a:t>
            </a:r>
            <a:endParaRPr lang="en-US" dirty="0"/>
          </a:p>
          <a:p>
            <a:pPr lvl="1"/>
            <a:r>
              <a:rPr lang="en-US" dirty="0"/>
              <a:t>Get constraint bounds for source variable</a:t>
            </a:r>
          </a:p>
          <a:p>
            <a:pPr lvl="1"/>
            <a:r>
              <a:rPr lang="en-US" dirty="0"/>
              <a:t>Update: </a:t>
            </a:r>
            <a:r>
              <a:rPr lang="en-US" sz="1200" kern="1200" dirty="0">
                <a:solidFill>
                  <a:schemeClr val="tx1"/>
                </a:solidFill>
                <a:latin typeface="+mn-lt"/>
                <a:ea typeface="+mn-ea"/>
                <a:cs typeface="+mn-cs"/>
              </a:rPr>
              <a:t>policy[source] = clip(policy[source] + boost, min, max)</a:t>
            </a:r>
            <a:endParaRPr lang="en-US" dirty="0"/>
          </a:p>
          <a:p>
            <a:endParaRPr lang="en-US" b="1" dirty="0"/>
          </a:p>
          <a:p>
            <a:pPr lvl="1"/>
            <a:r>
              <a:rPr lang="en-US" b="1" dirty="0"/>
              <a:t>Justification</a:t>
            </a:r>
            <a:r>
              <a:rPr lang="en-US" dirty="0"/>
              <a:t>:</a:t>
            </a:r>
          </a:p>
          <a:p>
            <a:pPr lvl="1"/>
            <a:r>
              <a:rPr lang="en-US" b="1" dirty="0"/>
              <a:t>0.3 coefficient</a:t>
            </a:r>
            <a:r>
              <a:rPr lang="en-US" dirty="0"/>
              <a:t>: Moderate boost factor (less aggressive than energy)</a:t>
            </a:r>
          </a:p>
          <a:p>
            <a:pPr lvl="1"/>
            <a:r>
              <a:rPr lang="en-US" b="1" dirty="0" err="1"/>
              <a:t>effect_strength</a:t>
            </a:r>
            <a:r>
              <a:rPr lang="en-US" b="1" dirty="0"/>
              <a:t> (0.65)</a:t>
            </a:r>
            <a:r>
              <a:rPr lang="en-US" dirty="0"/>
              <a:t>: Moderate causal effect on satisfaction</a:t>
            </a:r>
          </a:p>
          <a:p>
            <a:pPr lvl="1"/>
            <a:r>
              <a:rPr lang="en-US" b="1" dirty="0"/>
              <a:t>weight (0.6)</a:t>
            </a:r>
            <a:r>
              <a:rPr lang="en-US" dirty="0"/>
              <a:t>: Satisfaction is 60% of objectives—major priority</a:t>
            </a:r>
          </a:p>
          <a:p>
            <a:pPr lvl="1"/>
            <a:r>
              <a:rPr lang="en-US" b="1" dirty="0"/>
              <a:t>(2.0 - </a:t>
            </a:r>
            <a:r>
              <a:rPr lang="en-US" b="1" dirty="0" err="1"/>
              <a:t>comfort_limit</a:t>
            </a:r>
            <a:r>
              <a:rPr lang="en-US" b="1" dirty="0"/>
              <a:t>)</a:t>
            </a:r>
            <a:r>
              <a:rPr lang="en-US" dirty="0"/>
              <a:t>: Inverted </a:t>
            </a:r>
            <a:r>
              <a:rPr lang="en-US" dirty="0" err="1"/>
              <a:t>comfort_limit</a:t>
            </a:r>
            <a:r>
              <a:rPr lang="en-US" dirty="0"/>
              <a:t> amplifies adjustment when </a:t>
            </a:r>
            <a:r>
              <a:rPr lang="en-US" dirty="0" err="1"/>
              <a:t>comfort_limit</a:t>
            </a:r>
            <a:r>
              <a:rPr lang="en-US" dirty="0"/>
              <a:t> is LOW </a:t>
            </a:r>
          </a:p>
          <a:p>
            <a:pPr lvl="2"/>
            <a:r>
              <a:rPr lang="en-US" dirty="0"/>
              <a:t>If </a:t>
            </a:r>
            <a:r>
              <a:rPr lang="en-US" dirty="0" err="1"/>
              <a:t>comfort_limit</a:t>
            </a:r>
            <a:r>
              <a:rPr lang="en-US" dirty="0"/>
              <a:t> = 0.3 → (2.0 - 0.3) = 1.7 (large boost)</a:t>
            </a:r>
          </a:p>
          <a:p>
            <a:pPr lvl="2"/>
            <a:r>
              <a:rPr lang="en-US" dirty="0"/>
              <a:t>If </a:t>
            </a:r>
            <a:r>
              <a:rPr lang="en-US" dirty="0" err="1"/>
              <a:t>comfort_limit</a:t>
            </a:r>
            <a:r>
              <a:rPr lang="en-US" dirty="0"/>
              <a:t> = 0.8 → (2.0 - 0.8) = 1.2 (small boost)</a:t>
            </a:r>
          </a:p>
          <a:p>
            <a:pPr lvl="1"/>
            <a:r>
              <a:rPr lang="en-US" b="1" dirty="0"/>
              <a:t>Add</a:t>
            </a:r>
            <a:r>
              <a:rPr lang="en-US" dirty="0"/>
              <a:t>: Higher temperature → higher satisfaction (assuming positive correlation)</a:t>
            </a:r>
          </a:p>
          <a:p>
            <a:pPr lvl="1"/>
            <a:r>
              <a:rPr lang="en-US" b="1" dirty="0"/>
              <a:t>Why this works</a:t>
            </a:r>
            <a:r>
              <a:rPr lang="en-US" dirty="0"/>
              <a:t>: When </a:t>
            </a:r>
            <a:r>
              <a:rPr lang="en-US" dirty="0" err="1"/>
              <a:t>comfort_limit</a:t>
            </a:r>
            <a:r>
              <a:rPr lang="en-US" dirty="0"/>
              <a:t> is low (energy savings mode), we're willing to sacrifice satisfaction. When high (comfort mode), we boost satisfaction more aggressively.</a:t>
            </a:r>
          </a:p>
          <a:p>
            <a:endParaRPr lang="en-US" b="1" dirty="0"/>
          </a:p>
          <a:p>
            <a:r>
              <a:rPr lang="en-US" b="1" dirty="0"/>
              <a:t>Apply comfort-specific adjustments</a:t>
            </a:r>
            <a:r>
              <a:rPr lang="en-US" dirty="0"/>
              <a:t> based on </a:t>
            </a:r>
            <a:r>
              <a:rPr lang="en-US" dirty="0" err="1"/>
              <a:t>comfort_limit</a:t>
            </a:r>
            <a:r>
              <a:rPr lang="en-US" dirty="0"/>
              <a:t> targets (additional fine-tuning beyond the edge-based adjustments)</a:t>
            </a:r>
          </a:p>
          <a:p>
            <a:r>
              <a:rPr lang="en-US" b="1" dirty="0"/>
              <a:t>Return optimized policy</a:t>
            </a:r>
            <a:r>
              <a:rPr lang="en-US" dirty="0"/>
              <a:t> with adjusted variable values</a:t>
            </a:r>
          </a:p>
          <a:p>
            <a:r>
              <a:rPr lang="en-US" dirty="0"/>
              <a:t>The key insight: </a:t>
            </a:r>
            <a:r>
              <a:rPr lang="en-US" b="1" dirty="0"/>
              <a:t>validated causal edges directly determine how much to adjust each control variable</a:t>
            </a:r>
            <a:r>
              <a:rPr lang="en-US" dirty="0"/>
              <a:t> to optimize outcomes, with adjustment magnitude proportional to causal effect strength.</a:t>
            </a:r>
          </a:p>
        </p:txBody>
      </p:sp>
      <p:sp>
        <p:nvSpPr>
          <p:cNvPr id="4" name="Slide Number Placeholder 3"/>
          <p:cNvSpPr>
            <a:spLocks noGrp="1"/>
          </p:cNvSpPr>
          <p:nvPr>
            <p:ph type="sldNum" sz="quarter" idx="5"/>
          </p:nvPr>
        </p:nvSpPr>
        <p:spPr/>
        <p:txBody>
          <a:bodyPr/>
          <a:lstStyle/>
          <a:p>
            <a:fld id="{F9971913-25C1-5F4D-A4F7-E9F156028B66}" type="slidenum">
              <a:rPr lang="en-US" smtClean="0"/>
              <a:t>17</a:t>
            </a:fld>
            <a:endParaRPr lang="en-US"/>
          </a:p>
        </p:txBody>
      </p:sp>
    </p:spTree>
    <p:extLst>
      <p:ext uri="{BB962C8B-B14F-4D97-AF65-F5344CB8AC3E}">
        <p14:creationId xmlns:p14="http://schemas.microsoft.com/office/powerpoint/2010/main" val="2503067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Effect strength</a:t>
            </a:r>
            <a:r>
              <a:rPr lang="en-US" dirty="0"/>
              <a:t> is the absolute value of the correlation (Pearson correlation) between source and target variables, extracted from the dataset and DAG</a:t>
            </a:r>
          </a:p>
          <a:p>
            <a:endParaRPr lang="en-US" dirty="0"/>
          </a:p>
          <a:p>
            <a:r>
              <a:rPr lang="en-US" b="1" dirty="0"/>
              <a:t>Simple &amp; Fast</a:t>
            </a:r>
            <a:r>
              <a:rPr lang="en-US" dirty="0"/>
              <a:t>: Direct measure of linear relationship strength, computed efficiently </a:t>
            </a:r>
          </a:p>
          <a:p>
            <a:r>
              <a:rPr lang="en-US" b="1" dirty="0"/>
              <a:t>Normalized</a:t>
            </a:r>
            <a:r>
              <a:rPr lang="en-US" dirty="0"/>
              <a:t>: Always [-1, 1], making effects comparable across different variable scales </a:t>
            </a:r>
          </a:p>
          <a:p>
            <a:r>
              <a:rPr lang="en-US" b="1"/>
              <a:t>Works for validated edges</a:t>
            </a:r>
            <a:r>
              <a:rPr lang="en-US"/>
              <a:t>: Since edges are proven causal through interventions, correlation now reflects true causal effect (not spurious) -- These edges were validated through interventions, so correlation here approximates actual causal effect size</a:t>
            </a:r>
            <a:endParaRPr lang="en-US" dirty="0"/>
          </a:p>
          <a:p>
            <a:endParaRPr lang="en-US" dirty="0"/>
          </a:p>
          <a:p>
            <a:r>
              <a:rPr lang="en-US" dirty="0"/>
              <a:t>The policy engine works in normalized [0,1] space, so:</a:t>
            </a:r>
          </a:p>
          <a:p>
            <a:r>
              <a:rPr lang="en-US" b="1" dirty="0"/>
              <a:t>0.092</a:t>
            </a:r>
            <a:r>
              <a:rPr lang="en-US" dirty="0"/>
              <a:t> is the normalized adjustment</a:t>
            </a:r>
          </a:p>
          <a:p>
            <a:r>
              <a:rPr lang="en-US" b="1" dirty="0"/>
              <a:t>(30 - 18) = 12°C</a:t>
            </a:r>
            <a:r>
              <a:rPr lang="en-US" dirty="0"/>
              <a:t> is the physical temperature range</a:t>
            </a:r>
          </a:p>
          <a:p>
            <a:r>
              <a:rPr lang="en-US" b="1" dirty="0"/>
              <a:t>0.092 × 12 = 1.1°C</a:t>
            </a:r>
            <a:r>
              <a:rPr lang="en-US" dirty="0"/>
              <a:t> is the actual temperature change</a:t>
            </a:r>
          </a:p>
          <a:p>
            <a:r>
              <a:rPr lang="en-US" dirty="0"/>
              <a:t>Think of 0.092 as "9.2% of the full temperature range" = 9.2% of 12°C = 1.1°C</a:t>
            </a:r>
          </a:p>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18</a:t>
            </a:fld>
            <a:endParaRPr lang="en-US"/>
          </a:p>
        </p:txBody>
      </p:sp>
    </p:spTree>
    <p:extLst>
      <p:ext uri="{BB962C8B-B14F-4D97-AF65-F5344CB8AC3E}">
        <p14:creationId xmlns:p14="http://schemas.microsoft.com/office/powerpoint/2010/main" val="2455867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19</a:t>
            </a:fld>
            <a:endParaRPr lang="en-US"/>
          </a:p>
        </p:txBody>
      </p:sp>
    </p:spTree>
    <p:extLst>
      <p:ext uri="{BB962C8B-B14F-4D97-AF65-F5344CB8AC3E}">
        <p14:creationId xmlns:p14="http://schemas.microsoft.com/office/powerpoint/2010/main" val="3218396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20</a:t>
            </a:fld>
            <a:endParaRPr lang="en-US"/>
          </a:p>
        </p:txBody>
      </p:sp>
    </p:spTree>
    <p:extLst>
      <p:ext uri="{BB962C8B-B14F-4D97-AF65-F5344CB8AC3E}">
        <p14:creationId xmlns:p14="http://schemas.microsoft.com/office/powerpoint/2010/main" val="950185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and Table 1 report Structural Hamming Distance (SHD) between learned and ground truth graphs across six setups. POLICYGRID achieves the lowest SHD in all cases, with exact recovery in Base, Hidden-Variable, and Physical (SHD = 0), and low error in Noisy (2), ASHRAE (1), and Large-Sim (13). Baselines varied in accuracy. PC achieved relatively low SHD in simpler setups (Base: 4, Physical: 2) but degraded under complexity (Large-Sim: 49). IID and ABCD followed similar trends, reaching SHD of 56 and 53 in Large-Sim. SAM, GIES, and NOTEARS generally produced higher errors across all setups. Overall, SHD increased with setup complexity, especially beyond the Physical case, reflecting the difficulty of recovering structure in larger and noisier systems. By comparison, POLICYGRID maintained lower SHD throughout, indicating that iterative interventions and physical priors improved robustness across conditions.</a:t>
            </a:r>
          </a:p>
        </p:txBody>
      </p:sp>
      <p:sp>
        <p:nvSpPr>
          <p:cNvPr id="4" name="Slide Number Placeholder 3"/>
          <p:cNvSpPr>
            <a:spLocks noGrp="1"/>
          </p:cNvSpPr>
          <p:nvPr>
            <p:ph type="sldNum" sz="quarter" idx="5"/>
          </p:nvPr>
        </p:nvSpPr>
        <p:spPr/>
        <p:txBody>
          <a:bodyPr/>
          <a:lstStyle/>
          <a:p>
            <a:fld id="{F9971913-25C1-5F4D-A4F7-E9F156028B66}" type="slidenum">
              <a:rPr lang="en-US" smtClean="0"/>
              <a:t>21</a:t>
            </a:fld>
            <a:endParaRPr lang="en-US"/>
          </a:p>
        </p:txBody>
      </p:sp>
    </p:spTree>
    <p:extLst>
      <p:ext uri="{BB962C8B-B14F-4D97-AF65-F5344CB8AC3E}">
        <p14:creationId xmlns:p14="http://schemas.microsoft.com/office/powerpoint/2010/main" val="3968112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6AC3-1806-1974-2D93-02687AEA2F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45169-8B9D-178B-D337-506A55B4B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ABDF5-79F7-625B-1725-AE0DCEC1AFDD}"/>
              </a:ext>
            </a:extLst>
          </p:cNvPr>
          <p:cNvSpPr>
            <a:spLocks noGrp="1"/>
          </p:cNvSpPr>
          <p:nvPr>
            <p:ph type="body" idx="1"/>
          </p:nvPr>
        </p:nvSpPr>
        <p:spPr/>
        <p:txBody>
          <a:bodyPr/>
          <a:lstStyle/>
          <a:p>
            <a:r>
              <a:rPr lang="en-US" dirty="0"/>
              <a:t>We evaluated four controllers: ASHRAE-PID, Correlation-based, POLICYGRID without causal</a:t>
            </a:r>
          </a:p>
          <a:p>
            <a:r>
              <a:rPr lang="en-US" dirty="0"/>
              <a:t>DAG, and full POLICYGRID on the Base, Noisy, Hidden-Variable, and Large-Sim setups. Table 2</a:t>
            </a:r>
          </a:p>
          <a:p>
            <a:r>
              <a:rPr lang="en-US" dirty="0"/>
              <a:t>reports two primary metrics: hypervolume (hv), which summarizes the area of the Pareto front over energy and comfort trade-offs (higher values indicate better trade-offs), and violation rate (V%),</a:t>
            </a:r>
          </a:p>
          <a:p>
            <a:r>
              <a:rPr lang="en-US" dirty="0"/>
              <a:t>defined as the percentage of time comfort bounds are exceeded (lower values are preferred).</a:t>
            </a:r>
          </a:p>
          <a:p>
            <a:r>
              <a:rPr lang="en-US" dirty="0"/>
              <a:t>Across all setups, POLICYGRID obtains the highest hypervolume and the lowest violation rates.</a:t>
            </a:r>
          </a:p>
          <a:p>
            <a:r>
              <a:rPr lang="en-US" dirty="0"/>
              <a:t>Removing the causal DAG leads to lower hypervolume and higher violation rates, showing the</a:t>
            </a:r>
          </a:p>
          <a:p>
            <a:r>
              <a:rPr lang="en-US" dirty="0"/>
              <a:t>importance of causal structure for policy quality. Both ASHRAE-PID and Correlation baselines</a:t>
            </a:r>
          </a:p>
          <a:p>
            <a:r>
              <a:rPr lang="en-US" dirty="0"/>
              <a:t>remain below 10 hv and exhibit higher violations.</a:t>
            </a:r>
          </a:p>
          <a:p>
            <a:r>
              <a:rPr lang="en-US" dirty="0"/>
              <a:t>Figure 3 and 4 illustrate Pareto frontier points across controllers. POLICYGRID consistently</a:t>
            </a:r>
          </a:p>
          <a:p>
            <a:r>
              <a:rPr lang="en-US" dirty="0"/>
              <a:t>places operating points in the low energy, low comfort violation region. Even at its least favorable</a:t>
            </a:r>
          </a:p>
          <a:p>
            <a:r>
              <a:rPr lang="en-US" dirty="0"/>
              <a:t>configurations, its comfort violation levels remain below those of the best baselines. ASHRAE-PID</a:t>
            </a:r>
          </a:p>
          <a:p>
            <a:r>
              <a:rPr lang="en-US" dirty="0"/>
              <a:t>and Correlation cluster in the high-energy, high-discomfort regime, while the DAG ablation tends to</a:t>
            </a:r>
          </a:p>
          <a:p>
            <a:r>
              <a:rPr lang="en-US" dirty="0"/>
              <a:t>reduce energy at the cost of high comfort violations.</a:t>
            </a:r>
          </a:p>
        </p:txBody>
      </p:sp>
      <p:sp>
        <p:nvSpPr>
          <p:cNvPr id="4" name="Slide Number Placeholder 3">
            <a:extLst>
              <a:ext uri="{FF2B5EF4-FFF2-40B4-BE49-F238E27FC236}">
                <a16:creationId xmlns:a16="http://schemas.microsoft.com/office/drawing/2014/main" id="{F23D38BB-7D5C-D1DF-9807-705B2AAC872F}"/>
              </a:ext>
            </a:extLst>
          </p:cNvPr>
          <p:cNvSpPr>
            <a:spLocks noGrp="1"/>
          </p:cNvSpPr>
          <p:nvPr>
            <p:ph type="sldNum" sz="quarter" idx="5"/>
          </p:nvPr>
        </p:nvSpPr>
        <p:spPr/>
        <p:txBody>
          <a:bodyPr/>
          <a:lstStyle/>
          <a:p>
            <a:fld id="{F9971913-25C1-5F4D-A4F7-E9F156028B66}" type="slidenum">
              <a:rPr lang="en-US" smtClean="0"/>
              <a:t>22</a:t>
            </a:fld>
            <a:endParaRPr lang="en-US"/>
          </a:p>
        </p:txBody>
      </p:sp>
    </p:spTree>
    <p:extLst>
      <p:ext uri="{BB962C8B-B14F-4D97-AF65-F5344CB8AC3E}">
        <p14:creationId xmlns:p14="http://schemas.microsoft.com/office/powerpoint/2010/main" val="2950742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23</a:t>
            </a:fld>
            <a:endParaRPr lang="en-US"/>
          </a:p>
        </p:txBody>
      </p:sp>
    </p:spTree>
    <p:extLst>
      <p:ext uri="{BB962C8B-B14F-4D97-AF65-F5344CB8AC3E}">
        <p14:creationId xmlns:p14="http://schemas.microsoft.com/office/powerpoint/2010/main" val="1116192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477B4-1E62-5AF7-5E60-FBBBCBE1F5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93F79-3495-A5AD-53EC-B316C5BA65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2DE72-EF67-1913-E3E0-DC2AE73E0EFC}"/>
              </a:ext>
            </a:extLst>
          </p:cNvPr>
          <p:cNvSpPr>
            <a:spLocks noGrp="1"/>
          </p:cNvSpPr>
          <p:nvPr>
            <p:ph type="body" idx="1"/>
          </p:nvPr>
        </p:nvSpPr>
        <p:spPr/>
        <p:txBody>
          <a:bodyPr/>
          <a:lstStyle/>
          <a:p>
            <a:pPr rtl="0"/>
            <a:r>
              <a:rPr lang="en-US" dirty="0"/>
              <a:t>Embodied agents must reason causally about how their actions affect the environment. Unlike passive observers, agents that act in the world require internal models that predict the consequences of interventions. Correlational models fail when agents intervene because correlation does not imply causation. This fundamental limitation constrains current embodied AI systems to reactive behaviors rather than principled, goal-directed action, despite theoretical work showing that general agents require world models for multi-step generalization. Current approaches to embodied decision-making either ignore causal structure entirely or treat causal discovery as a separate preprocessing step. This disconnect prevents embodied agents from integrating causal reasoning directly into their decision-making processes. Discovering causal structure alone is 33 insufficient; the structure must be leveraged for principled policy generation.</a:t>
            </a:r>
            <a:endParaRPr lang="en-US" b="0" dirty="0">
              <a:effectLst/>
            </a:endParaRPr>
          </a:p>
        </p:txBody>
      </p:sp>
      <p:sp>
        <p:nvSpPr>
          <p:cNvPr id="4" name="Slide Number Placeholder 3">
            <a:extLst>
              <a:ext uri="{FF2B5EF4-FFF2-40B4-BE49-F238E27FC236}">
                <a16:creationId xmlns:a16="http://schemas.microsoft.com/office/drawing/2014/main" id="{DC411E08-132F-6B5D-EEB0-C04F8E017B38}"/>
              </a:ext>
            </a:extLst>
          </p:cNvPr>
          <p:cNvSpPr>
            <a:spLocks noGrp="1"/>
          </p:cNvSpPr>
          <p:nvPr>
            <p:ph type="sldNum" sz="quarter" idx="5"/>
          </p:nvPr>
        </p:nvSpPr>
        <p:spPr/>
        <p:txBody>
          <a:bodyPr/>
          <a:lstStyle/>
          <a:p>
            <a:fld id="{F9971913-25C1-5F4D-A4F7-E9F156028B66}" type="slidenum">
              <a:rPr lang="en-US" smtClean="0"/>
              <a:t>3</a:t>
            </a:fld>
            <a:endParaRPr lang="en-US"/>
          </a:p>
        </p:txBody>
      </p:sp>
    </p:spTree>
    <p:extLst>
      <p:ext uri="{BB962C8B-B14F-4D97-AF65-F5344CB8AC3E}">
        <p14:creationId xmlns:p14="http://schemas.microsoft.com/office/powerpoint/2010/main" val="285152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4</a:t>
            </a:fld>
            <a:endParaRPr lang="en-US"/>
          </a:p>
        </p:txBody>
      </p:sp>
    </p:spTree>
    <p:extLst>
      <p:ext uri="{BB962C8B-B14F-4D97-AF65-F5344CB8AC3E}">
        <p14:creationId xmlns:p14="http://schemas.microsoft.com/office/powerpoint/2010/main" val="114303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indent="0">
                  <a:lnSpc>
                    <a:spcPct val="110000"/>
                  </a:lnSpc>
                  <a:buNone/>
                </a:pPr>
                <a:r>
                  <a:rPr lang="en-US" sz="1200" b="1" dirty="0"/>
                  <a:t>Levels of Reasoning</a:t>
                </a:r>
                <a:r>
                  <a:rPr lang="en-US" sz="1200" dirty="0"/>
                  <a:t> </a:t>
                </a:r>
                <a:r>
                  <a:rPr lang="en-US" sz="1200" i="1" dirty="0"/>
                  <a:t>(Pearl, 2019)</a:t>
                </a:r>
                <a:endParaRPr lang="en-US" sz="1200" dirty="0"/>
              </a:p>
              <a:p>
                <a:pPr>
                  <a:lnSpc>
                    <a:spcPct val="110000"/>
                  </a:lnSpc>
                </a:pPr>
                <a:r>
                  <a:rPr lang="en-US" sz="1200" b="1" dirty="0"/>
                  <a:t>Association:</a:t>
                </a:r>
                <a:r>
                  <a:rPr lang="en-US" sz="1200" dirty="0"/>
                  <a:t> Seeing — </a:t>
                </a:r>
                <a14:m>
                  <m:oMath xmlns:m="http://schemas.openxmlformats.org/officeDocument/2006/math">
                    <m:r>
                      <a:rPr lang="en-US" sz="1200" i="1">
                        <a:latin typeface="Cambria Math" panose="02040503050406030204" pitchFamily="18" charset="0"/>
                      </a:rPr>
                      <m:t>𝑃</m:t>
                    </m:r>
                    <m:d>
                      <m:dPr>
                        <m:ctrlPr>
                          <a:rPr lang="ar-AE" sz="1200" i="1">
                            <a:latin typeface="Cambria Math" panose="02040503050406030204" pitchFamily="18" charset="0"/>
                          </a:rPr>
                        </m:ctrlPr>
                      </m:dPr>
                      <m:e>
                        <m:r>
                          <a:rPr lang="ar-AE" sz="1200" i="1">
                            <a:latin typeface="Cambria Math" panose="02040503050406030204" pitchFamily="18" charset="0"/>
                          </a:rPr>
                          <m:t>𝑌</m:t>
                        </m:r>
                        <m:r>
                          <a:rPr lang="ar-AE" sz="1200">
                            <a:latin typeface="Cambria Math" panose="02040503050406030204" pitchFamily="18" charset="0"/>
                          </a:rPr>
                          <m:t>∣</m:t>
                        </m:r>
                        <m:r>
                          <a:rPr lang="ar-AE" sz="1200" i="1">
                            <a:latin typeface="Cambria Math" panose="02040503050406030204" pitchFamily="18" charset="0"/>
                          </a:rPr>
                          <m:t>𝑋</m:t>
                        </m:r>
                      </m:e>
                    </m:d>
                  </m:oMath>
                </a14:m>
                <a:endParaRPr lang="ar-AE" sz="1200" dirty="0"/>
              </a:p>
              <a:p>
                <a:pPr>
                  <a:lnSpc>
                    <a:spcPct val="110000"/>
                  </a:lnSpc>
                </a:pPr>
                <a:r>
                  <a:rPr lang="en-US" sz="1200" b="1" dirty="0"/>
                  <a:t>Intervention:</a:t>
                </a:r>
                <a:r>
                  <a:rPr lang="en-US" sz="1200" dirty="0"/>
                  <a:t> Doing — </a:t>
                </a:r>
                <a14:m>
                  <m:oMath xmlns:m="http://schemas.openxmlformats.org/officeDocument/2006/math">
                    <m:r>
                      <a:rPr lang="en-US" sz="1200" i="1">
                        <a:latin typeface="Cambria Math" panose="02040503050406030204" pitchFamily="18" charset="0"/>
                      </a:rPr>
                      <m:t>𝑃</m:t>
                    </m:r>
                    <m:d>
                      <m:dPr>
                        <m:ctrlPr>
                          <a:rPr lang="ar-AE" sz="1200" i="1">
                            <a:latin typeface="Cambria Math" panose="02040503050406030204" pitchFamily="18" charset="0"/>
                          </a:rPr>
                        </m:ctrlPr>
                      </m:dPr>
                      <m:e>
                        <m:r>
                          <a:rPr lang="ar-AE" sz="1200" i="1">
                            <a:latin typeface="Cambria Math" panose="02040503050406030204" pitchFamily="18" charset="0"/>
                          </a:rPr>
                          <m:t>𝑌</m:t>
                        </m:r>
                        <m:r>
                          <a:rPr lang="ar-AE" sz="1200">
                            <a:latin typeface="Cambria Math" panose="02040503050406030204" pitchFamily="18" charset="0"/>
                          </a:rPr>
                          <m:t>∣</m:t>
                        </m:r>
                        <m:r>
                          <a:rPr lang="ar-AE" sz="1200" i="1">
                            <a:latin typeface="Cambria Math" panose="02040503050406030204" pitchFamily="18" charset="0"/>
                          </a:rPr>
                          <m:t>𝑑𝑜</m:t>
                        </m:r>
                        <m:d>
                          <m:dPr>
                            <m:ctrlPr>
                              <a:rPr lang="ar-AE" sz="1200" i="1">
                                <a:latin typeface="Cambria Math" panose="02040503050406030204" pitchFamily="18" charset="0"/>
                              </a:rPr>
                            </m:ctrlPr>
                          </m:dPr>
                          <m:e>
                            <m:r>
                              <a:rPr lang="ar-AE" sz="1200" i="1">
                                <a:latin typeface="Cambria Math" panose="02040503050406030204" pitchFamily="18" charset="0"/>
                              </a:rPr>
                              <m:t>𝑋</m:t>
                            </m:r>
                          </m:e>
                        </m:d>
                      </m:e>
                    </m:d>
                  </m:oMath>
                </a14:m>
                <a:endParaRPr lang="ar-AE" sz="1200" dirty="0"/>
              </a:p>
              <a:p>
                <a:pPr>
                  <a:lnSpc>
                    <a:spcPct val="110000"/>
                  </a:lnSpc>
                </a:pPr>
                <a:r>
                  <a:rPr lang="en-US" sz="1200" b="1" dirty="0"/>
                  <a:t>Counterfactual:</a:t>
                </a:r>
                <a:r>
                  <a:rPr lang="en-US" sz="1200" dirty="0"/>
                  <a:t> Imagining — “What if X had been different?”</a:t>
                </a:r>
              </a:p>
              <a:p>
                <a:pPr marL="0" indent="0">
                  <a:lnSpc>
                    <a:spcPct val="110000"/>
                  </a:lnSpc>
                  <a:buNone/>
                </a:pPr>
                <a:endParaRPr lang="en-US" sz="1200" b="1" dirty="0">
                  <a:latin typeface="Menlo" panose="020B0609030804020204" pitchFamily="49" charset="0"/>
                  <a:ea typeface="Menlo" panose="020B0609030804020204" pitchFamily="49" charset="0"/>
                  <a:cs typeface="Menlo" panose="020B0609030804020204" pitchFamily="49" charset="0"/>
                </a:endParaRPr>
              </a:p>
              <a:p>
                <a:pPr marL="0" indent="0">
                  <a:lnSpc>
                    <a:spcPct val="110000"/>
                  </a:lnSpc>
                  <a:buNone/>
                </a:pPr>
                <a:r>
                  <a:rPr lang="en-US" sz="1200" b="1" dirty="0" err="1">
                    <a:latin typeface="Menlo" panose="020B0609030804020204" pitchFamily="49" charset="0"/>
                    <a:ea typeface="Menlo" panose="020B0609030804020204" pitchFamily="49" charset="0"/>
                    <a:cs typeface="Menlo" panose="020B0609030804020204" pitchFamily="49" charset="0"/>
                  </a:rPr>
                  <a:t>PolicyGRID</a:t>
                </a:r>
                <a:r>
                  <a:rPr lang="en-US" sz="1200" b="1" dirty="0">
                    <a:latin typeface="Menlo" panose="020B0609030804020204" pitchFamily="49" charset="0"/>
                    <a:ea typeface="Menlo" panose="020B0609030804020204" pitchFamily="49" charset="0"/>
                    <a:cs typeface="Menlo" panose="020B0609030804020204" pitchFamily="49" charset="0"/>
                  </a:rPr>
                  <a:t> </a:t>
                </a:r>
                <a:r>
                  <a:rPr lang="en-US" sz="1200" b="1" dirty="0"/>
                  <a:t>operates at Level 2–3</a:t>
                </a:r>
                <a:endParaRPr lang="en-US" sz="1200" dirty="0"/>
              </a:p>
              <a:p>
                <a:pPr>
                  <a:lnSpc>
                    <a:spcPct val="110000"/>
                  </a:lnSpc>
                </a:pPr>
                <a:r>
                  <a:rPr lang="en-US" sz="1200" dirty="0"/>
                  <a:t>Learns </a:t>
                </a:r>
                <a:r>
                  <a:rPr lang="en-US" sz="1200" i="1" dirty="0"/>
                  <a:t>how actions change outcomes</a:t>
                </a:r>
                <a:endParaRPr lang="en-US" sz="1200" dirty="0"/>
              </a:p>
              <a:p>
                <a:pPr>
                  <a:lnSpc>
                    <a:spcPct val="110000"/>
                  </a:lnSpc>
                </a:pPr>
                <a:r>
                  <a:rPr lang="en-US" sz="1200" dirty="0"/>
                  <a:t>Uses causal understanding to design better control policies</a:t>
                </a:r>
              </a:p>
              <a:p>
                <a:endParaRPr lang="en-US" dirty="0"/>
              </a:p>
            </p:txBody>
          </p:sp>
        </mc:Choice>
        <mc:Fallback>
          <p:sp>
            <p:nvSpPr>
              <p:cNvPr id="3" name="Notes Placeholder 2"/>
              <p:cNvSpPr>
                <a:spLocks noGrp="1"/>
              </p:cNvSpPr>
              <p:nvPr>
                <p:ph type="body" idx="1"/>
              </p:nvPr>
            </p:nvSpPr>
            <p:spPr/>
            <p:txBody>
              <a:bodyPr/>
              <a:lstStyle/>
              <a:p>
                <a:pPr marL="0" indent="0">
                  <a:lnSpc>
                    <a:spcPct val="110000"/>
                  </a:lnSpc>
                  <a:buNone/>
                </a:pPr>
                <a:r>
                  <a:rPr lang="en-US" sz="1200" b="1" dirty="0"/>
                  <a:t>Levels of Reasoning</a:t>
                </a:r>
                <a:r>
                  <a:rPr lang="en-US" sz="1200" dirty="0"/>
                  <a:t> </a:t>
                </a:r>
                <a:r>
                  <a:rPr lang="en-US" sz="1200" i="1" dirty="0"/>
                  <a:t>(Pearl, 2019)</a:t>
                </a:r>
                <a:endParaRPr lang="en-US" sz="1200" dirty="0"/>
              </a:p>
              <a:p>
                <a:pPr>
                  <a:lnSpc>
                    <a:spcPct val="110000"/>
                  </a:lnSpc>
                </a:pPr>
                <a:r>
                  <a:rPr lang="en-US" sz="1200" b="1" dirty="0"/>
                  <a:t>Association:</a:t>
                </a:r>
                <a:r>
                  <a:rPr lang="en-US" sz="1200" dirty="0"/>
                  <a:t> Seeing — </a:t>
                </a:r>
                <a:r>
                  <a:rPr lang="en-US" sz="1200" i="0">
                    <a:latin typeface="Cambria Math" panose="02040503050406030204" pitchFamily="18" charset="0"/>
                  </a:rPr>
                  <a:t>𝑃</a:t>
                </a:r>
                <a:r>
                  <a:rPr lang="ar-AE" sz="1200" i="0">
                    <a:latin typeface="Cambria Math" panose="02040503050406030204" pitchFamily="18" charset="0"/>
                  </a:rPr>
                  <a:t>(𝑌∣𝑋)</a:t>
                </a:r>
                <a:endParaRPr lang="ar-AE" sz="1200" dirty="0"/>
              </a:p>
              <a:p>
                <a:pPr>
                  <a:lnSpc>
                    <a:spcPct val="110000"/>
                  </a:lnSpc>
                </a:pPr>
                <a:r>
                  <a:rPr lang="en-US" sz="1200" b="1" dirty="0"/>
                  <a:t>Intervention:</a:t>
                </a:r>
                <a:r>
                  <a:rPr lang="en-US" sz="1200" dirty="0"/>
                  <a:t> Doing — </a:t>
                </a:r>
                <a:r>
                  <a:rPr lang="en-US" sz="1200" i="0">
                    <a:latin typeface="Cambria Math" panose="02040503050406030204" pitchFamily="18" charset="0"/>
                  </a:rPr>
                  <a:t>𝑃</a:t>
                </a:r>
                <a:r>
                  <a:rPr lang="ar-AE" sz="1200" i="0">
                    <a:latin typeface="Cambria Math" panose="02040503050406030204" pitchFamily="18" charset="0"/>
                  </a:rPr>
                  <a:t>(𝑌∣𝑑𝑜(𝑋))</a:t>
                </a:r>
                <a:endParaRPr lang="ar-AE" sz="1200" dirty="0"/>
              </a:p>
              <a:p>
                <a:pPr>
                  <a:lnSpc>
                    <a:spcPct val="110000"/>
                  </a:lnSpc>
                </a:pPr>
                <a:r>
                  <a:rPr lang="en-US" sz="1200" b="1" dirty="0"/>
                  <a:t>Counterfactual:</a:t>
                </a:r>
                <a:r>
                  <a:rPr lang="en-US" sz="1200" dirty="0"/>
                  <a:t> Imagining — “What if X had been different?”</a:t>
                </a:r>
              </a:p>
              <a:p>
                <a:pPr marL="0" indent="0">
                  <a:lnSpc>
                    <a:spcPct val="110000"/>
                  </a:lnSpc>
                  <a:buNone/>
                </a:pPr>
                <a:endParaRPr lang="en-US" sz="1200" b="1" dirty="0">
                  <a:latin typeface="Menlo" panose="020B0609030804020204" pitchFamily="49" charset="0"/>
                  <a:ea typeface="Menlo" panose="020B0609030804020204" pitchFamily="49" charset="0"/>
                  <a:cs typeface="Menlo" panose="020B0609030804020204" pitchFamily="49" charset="0"/>
                </a:endParaRPr>
              </a:p>
              <a:p>
                <a:pPr marL="0" indent="0">
                  <a:lnSpc>
                    <a:spcPct val="110000"/>
                  </a:lnSpc>
                  <a:buNone/>
                </a:pPr>
                <a:r>
                  <a:rPr lang="en-US" sz="1200" b="1" dirty="0" err="1">
                    <a:latin typeface="Menlo" panose="020B0609030804020204" pitchFamily="49" charset="0"/>
                    <a:ea typeface="Menlo" panose="020B0609030804020204" pitchFamily="49" charset="0"/>
                    <a:cs typeface="Menlo" panose="020B0609030804020204" pitchFamily="49" charset="0"/>
                  </a:rPr>
                  <a:t>PolicyGRID</a:t>
                </a:r>
                <a:r>
                  <a:rPr lang="en-US" sz="1200" b="1" dirty="0">
                    <a:latin typeface="Menlo" panose="020B0609030804020204" pitchFamily="49" charset="0"/>
                    <a:ea typeface="Menlo" panose="020B0609030804020204" pitchFamily="49" charset="0"/>
                    <a:cs typeface="Menlo" panose="020B0609030804020204" pitchFamily="49" charset="0"/>
                  </a:rPr>
                  <a:t> </a:t>
                </a:r>
                <a:r>
                  <a:rPr lang="en-US" sz="1200" b="1" dirty="0"/>
                  <a:t>operates at Level 2–3</a:t>
                </a:r>
                <a:endParaRPr lang="en-US" sz="1200" dirty="0"/>
              </a:p>
              <a:p>
                <a:pPr>
                  <a:lnSpc>
                    <a:spcPct val="110000"/>
                  </a:lnSpc>
                </a:pPr>
                <a:r>
                  <a:rPr lang="en-US" sz="1200" dirty="0"/>
                  <a:t>Learns </a:t>
                </a:r>
                <a:r>
                  <a:rPr lang="en-US" sz="1200" i="1" dirty="0"/>
                  <a:t>how actions change outcomes</a:t>
                </a:r>
                <a:endParaRPr lang="en-US" sz="1200" dirty="0"/>
              </a:p>
              <a:p>
                <a:pPr>
                  <a:lnSpc>
                    <a:spcPct val="110000"/>
                  </a:lnSpc>
                </a:pPr>
                <a:r>
                  <a:rPr lang="en-US" sz="1200" dirty="0"/>
                  <a:t>Uses causal understanding to design better control policies</a:t>
                </a:r>
              </a:p>
              <a:p>
                <a:endParaRPr lang="en-US" dirty="0"/>
              </a:p>
            </p:txBody>
          </p:sp>
        </mc:Fallback>
      </mc:AlternateContent>
      <p:sp>
        <p:nvSpPr>
          <p:cNvPr id="4" name="Slide Number Placeholder 3"/>
          <p:cNvSpPr>
            <a:spLocks noGrp="1"/>
          </p:cNvSpPr>
          <p:nvPr>
            <p:ph type="sldNum" sz="quarter" idx="5"/>
          </p:nvPr>
        </p:nvSpPr>
        <p:spPr/>
        <p:txBody>
          <a:bodyPr/>
          <a:lstStyle/>
          <a:p>
            <a:fld id="{F9971913-25C1-5F4D-A4F7-E9F156028B66}" type="slidenum">
              <a:rPr lang="en-US" smtClean="0"/>
              <a:t>6</a:t>
            </a:fld>
            <a:endParaRPr lang="en-US"/>
          </a:p>
        </p:txBody>
      </p:sp>
    </p:spTree>
    <p:extLst>
      <p:ext uri="{BB962C8B-B14F-4D97-AF65-F5344CB8AC3E}">
        <p14:creationId xmlns:p14="http://schemas.microsoft.com/office/powerpoint/2010/main" val="3307821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framework addresses three key requirements for embodied causal reasoning: (1) discovering causal structure from observational and interventional data, (2) validating causal relationships through 44 targeted experiments, and (3) translating causal knowledge into operational policies. By integrating these components, POLICYGRID enables agents to reason about the consequences of their actions rather than merely react to correlations. This work extends the embodied world model discourse by demonstrating how causal reasoning can be embedded directly within the policy loop, moving beyond the latent dynamics models of Hafner et al. [2020] and the meta-learning approaches of Finn et al. [2017] toward principled interventional reasoning [Battaglia et al., 2016, Wu et al., 2015].</a:t>
            </a:r>
          </a:p>
          <a:p>
            <a:endParaRPr lang="en-US" dirty="0"/>
          </a:p>
          <a:p>
            <a:r>
              <a:rPr lang="en-US" b="1" dirty="0"/>
              <a:t>Contributions</a:t>
            </a:r>
            <a:r>
              <a:rPr lang="en-US" dirty="0"/>
              <a:t>. We establish three insights for embodied causal reasoning. First, interventions serve dual purposes: control actions simultaneously manipulate the environment and refine the agent’s causal understanding. POLICYGRID treats each action as both a policy decision and an experiment that updates internal world models. Second, causal discovery need not precede control but can occur within it. Agents probe their environment to resolve structural uncertainty while optimizing for objectives, collapsing the traditional separation between learning and acting. Third, policies grounded in validated causal structure outperform correlation-based alternatives in multi-objective settings. Empirical validation demonstrates F1 = 0.89 for causal recovery and 2.8× hypervolume improvement over correlation-based methods, confirming that causal world models provide a more reliable foundation for multi-objective control than statistical dependencies alone.</a:t>
            </a:r>
          </a:p>
        </p:txBody>
      </p:sp>
      <p:sp>
        <p:nvSpPr>
          <p:cNvPr id="4" name="Slide Number Placeholder 3"/>
          <p:cNvSpPr>
            <a:spLocks noGrp="1"/>
          </p:cNvSpPr>
          <p:nvPr>
            <p:ph type="sldNum" sz="quarter" idx="5"/>
          </p:nvPr>
        </p:nvSpPr>
        <p:spPr/>
        <p:txBody>
          <a:bodyPr/>
          <a:lstStyle/>
          <a:p>
            <a:fld id="{F9971913-25C1-5F4D-A4F7-E9F156028B66}" type="slidenum">
              <a:rPr lang="en-US" smtClean="0"/>
              <a:t>8</a:t>
            </a:fld>
            <a:endParaRPr lang="en-US"/>
          </a:p>
        </p:txBody>
      </p:sp>
    </p:spTree>
    <p:extLst>
      <p:ext uri="{BB962C8B-B14F-4D97-AF65-F5344CB8AC3E}">
        <p14:creationId xmlns:p14="http://schemas.microsoft.com/office/powerpoint/2010/main" val="155856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10</a:t>
            </a:fld>
            <a:endParaRPr lang="en-US"/>
          </a:p>
        </p:txBody>
      </p:sp>
    </p:spTree>
    <p:extLst>
      <p:ext uri="{BB962C8B-B14F-4D97-AF65-F5344CB8AC3E}">
        <p14:creationId xmlns:p14="http://schemas.microsoft.com/office/powerpoint/2010/main" val="3746729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effect_size</a:t>
            </a:r>
            <a:r>
              <a:rPr lang="en-US" dirty="0"/>
              <a:t> ratio has:</a:t>
            </a:r>
          </a:p>
          <a:p>
            <a:r>
              <a:rPr lang="en-US" b="1" dirty="0"/>
              <a:t>Lower bound</a:t>
            </a:r>
            <a:r>
              <a:rPr lang="en-US" dirty="0"/>
              <a:t>: 0 (when </a:t>
            </a:r>
            <a:r>
              <a:rPr lang="en-US" dirty="0" err="1"/>
              <a:t>source_change</a:t>
            </a:r>
            <a:r>
              <a:rPr lang="en-US" dirty="0"/>
              <a:t> ≤ 0.001 or target doesn't change)</a:t>
            </a:r>
          </a:p>
          <a:p>
            <a:r>
              <a:rPr lang="en-US" b="1" dirty="0"/>
              <a:t>Upper bound</a:t>
            </a:r>
            <a:r>
              <a:rPr lang="en-US" dirty="0"/>
              <a:t>: Unbounded theoretically, but confidence calculation caps at 1.0 via </a:t>
            </a:r>
            <a:r>
              <a:rPr lang="en-US" sz="1200" kern="1200" dirty="0">
                <a:solidFill>
                  <a:schemeClr val="tx1"/>
                </a:solidFill>
                <a:latin typeface="+mn-lt"/>
                <a:ea typeface="+mn-ea"/>
                <a:cs typeface="+mn-cs"/>
              </a:rPr>
              <a:t>confidence = min(1.0, </a:t>
            </a:r>
            <a:r>
              <a:rPr lang="en-US" sz="1200" kern="1200" dirty="0" err="1">
                <a:solidFill>
                  <a:schemeClr val="tx1"/>
                </a:solidFill>
                <a:latin typeface="+mn-lt"/>
                <a:ea typeface="+mn-ea"/>
                <a:cs typeface="+mn-cs"/>
              </a:rPr>
              <a:t>avg_effect</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consistency_factor</a:t>
            </a:r>
            <a:r>
              <a:rPr lang="en-US" sz="1200" kern="1200" dirty="0">
                <a:solidFill>
                  <a:schemeClr val="tx1"/>
                </a:solidFill>
                <a:latin typeface="+mn-lt"/>
                <a:ea typeface="+mn-ea"/>
                <a:cs typeface="+mn-cs"/>
              </a:rPr>
              <a:t>)</a:t>
            </a:r>
            <a:endParaRPr lang="en-US" dirty="0"/>
          </a:p>
          <a:p>
            <a:r>
              <a:rPr lang="en-US" b="1" dirty="0"/>
              <a:t>Practical range</a:t>
            </a:r>
            <a:r>
              <a:rPr lang="en-US" dirty="0"/>
              <a:t>: Typically 0 to ~10, since very large ratios (e.g., </a:t>
            </a:r>
            <a:r>
              <a:rPr lang="en-US" dirty="0" err="1"/>
              <a:t>target_change</a:t>
            </a:r>
            <a:r>
              <a:rPr lang="en-US" dirty="0"/>
              <a:t> &gt;&gt; </a:t>
            </a:r>
            <a:r>
              <a:rPr lang="en-US" dirty="0" err="1"/>
              <a:t>source_change</a:t>
            </a:r>
            <a:r>
              <a:rPr lang="en-US" dirty="0"/>
              <a:t>) indicate either measurement issues or extremely sensitive relationships that get filtered by consistency checks</a:t>
            </a:r>
          </a:p>
          <a:p>
            <a:endParaRPr lang="en-US" dirty="0"/>
          </a:p>
        </p:txBody>
      </p:sp>
      <p:sp>
        <p:nvSpPr>
          <p:cNvPr id="4" name="Slide Number Placeholder 3"/>
          <p:cNvSpPr>
            <a:spLocks noGrp="1"/>
          </p:cNvSpPr>
          <p:nvPr>
            <p:ph type="sldNum" sz="quarter" idx="5"/>
          </p:nvPr>
        </p:nvSpPr>
        <p:spPr/>
        <p:txBody>
          <a:bodyPr/>
          <a:lstStyle/>
          <a:p>
            <a:fld id="{F9971913-25C1-5F4D-A4F7-E9F156028B66}" type="slidenum">
              <a:rPr lang="en-US" smtClean="0"/>
              <a:t>12</a:t>
            </a:fld>
            <a:endParaRPr lang="en-US"/>
          </a:p>
        </p:txBody>
      </p:sp>
    </p:spTree>
    <p:extLst>
      <p:ext uri="{BB962C8B-B14F-4D97-AF65-F5344CB8AC3E}">
        <p14:creationId xmlns:p14="http://schemas.microsoft.com/office/powerpoint/2010/main" val="1705836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Consistency factor</a:t>
            </a:r>
            <a:r>
              <a:rPr lang="en-US" dirty="0"/>
              <a:t> penalizes edges with erratic effects. It measures how reliable the relationship is across multiple tests:</a:t>
            </a:r>
          </a:p>
          <a:p>
            <a:r>
              <a:rPr lang="en-US" dirty="0"/>
              <a:t>High variation relative to average effect → low </a:t>
            </a:r>
            <a:r>
              <a:rPr lang="en-US" dirty="0" err="1"/>
              <a:t>consistency_factor</a:t>
            </a:r>
            <a:r>
              <a:rPr lang="en-US" dirty="0"/>
              <a:t> → reduces confidence</a:t>
            </a:r>
          </a:p>
          <a:p>
            <a:r>
              <a:rPr lang="en-US" dirty="0"/>
              <a:t>Formula: </a:t>
            </a:r>
            <a:r>
              <a:rPr lang="en-US" sz="1200" kern="1200" dirty="0">
                <a:solidFill>
                  <a:schemeClr val="tx1"/>
                </a:solidFill>
                <a:latin typeface="+mn-lt"/>
                <a:ea typeface="+mn-ea"/>
                <a:cs typeface="+mn-cs"/>
              </a:rPr>
              <a:t>1.0 / (1.0 + variation/</a:t>
            </a:r>
            <a:r>
              <a:rPr lang="en-US" sz="1200" kern="1200" dirty="0" err="1">
                <a:solidFill>
                  <a:schemeClr val="tx1"/>
                </a:solidFill>
                <a:latin typeface="+mn-lt"/>
                <a:ea typeface="+mn-ea"/>
                <a:cs typeface="+mn-cs"/>
              </a:rPr>
              <a:t>avg_effect</a:t>
            </a:r>
            <a:r>
              <a:rPr lang="en-US" sz="1200" kern="1200" dirty="0">
                <a:solidFill>
                  <a:schemeClr val="tx1"/>
                </a:solidFill>
                <a:latin typeface="+mn-lt"/>
                <a:ea typeface="+mn-ea"/>
                <a:cs typeface="+mn-cs"/>
              </a:rPr>
              <a:t>)</a:t>
            </a:r>
            <a:endParaRPr lang="en-US" dirty="0"/>
          </a:p>
          <a:p>
            <a:r>
              <a:rPr lang="en-US" dirty="0"/>
              <a:t>If variation equals </a:t>
            </a:r>
            <a:r>
              <a:rPr lang="en-US" dirty="0" err="1"/>
              <a:t>avg_effect</a:t>
            </a:r>
            <a:r>
              <a:rPr lang="en-US" dirty="0"/>
              <a:t>, </a:t>
            </a:r>
            <a:r>
              <a:rPr lang="en-US" dirty="0" err="1"/>
              <a:t>consistency_factor</a:t>
            </a:r>
            <a:r>
              <a:rPr lang="en-US" dirty="0"/>
              <a:t> = 0.5 (50% penalty)</a:t>
            </a:r>
          </a:p>
          <a:p>
            <a:r>
              <a:rPr lang="en-US" dirty="0"/>
              <a:t>If variation is negligible, </a:t>
            </a:r>
            <a:r>
              <a:rPr lang="en-US" dirty="0" err="1"/>
              <a:t>consistency_factor</a:t>
            </a:r>
            <a:r>
              <a:rPr lang="en-US" dirty="0"/>
              <a:t> approaches 1.0 (no penalty)</a:t>
            </a:r>
          </a:p>
          <a:p>
            <a:r>
              <a:rPr lang="en-US" dirty="0"/>
              <a:t>---</a:t>
            </a:r>
          </a:p>
          <a:p>
            <a:r>
              <a:rPr lang="en-US" b="1" dirty="0">
                <a:effectLst/>
              </a:rPr>
              <a:t>Confidence</a:t>
            </a:r>
            <a:r>
              <a:rPr lang="en-US" dirty="0">
                <a:effectLst/>
              </a:rPr>
              <a:t> combines effect magnitude with consistency:</a:t>
            </a:r>
          </a:p>
          <a:p>
            <a:r>
              <a:rPr lang="en-US" sz="1200" kern="1200" dirty="0">
                <a:solidFill>
                  <a:schemeClr val="tx1"/>
                </a:solidFill>
                <a:effectLst/>
                <a:latin typeface="+mn-lt"/>
                <a:ea typeface="+mn-ea"/>
                <a:cs typeface="+mn-cs"/>
              </a:rPr>
              <a:t>confidence = </a:t>
            </a:r>
            <a:r>
              <a:rPr lang="en-US" sz="1200" kern="1200" dirty="0" err="1">
                <a:solidFill>
                  <a:schemeClr val="tx1"/>
                </a:solidFill>
                <a:effectLst/>
                <a:latin typeface="+mn-lt"/>
                <a:ea typeface="+mn-ea"/>
                <a:cs typeface="+mn-cs"/>
              </a:rPr>
              <a:t>avg_effect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consistency_factor</a:t>
            </a:r>
            <a:endParaRPr lang="en-US" dirty="0">
              <a:effectLst/>
            </a:endParaRPr>
          </a:p>
          <a:p>
            <a:r>
              <a:rPr lang="en-US" dirty="0">
                <a:effectLst/>
              </a:rPr>
              <a:t>Strong effect + consistent results → high confidence → edge validated</a:t>
            </a:r>
          </a:p>
          <a:p>
            <a:r>
              <a:rPr lang="en-US" dirty="0">
                <a:effectLst/>
              </a:rPr>
              <a:t>Strong effect + inconsistent results → lower confidence → edge discarded</a:t>
            </a:r>
          </a:p>
          <a:p>
            <a:r>
              <a:rPr lang="en-US" dirty="0">
                <a:effectLst/>
              </a:rPr>
              <a:t>Weak effect (regardless of consistency) → low confidence → edge discarded</a:t>
            </a:r>
          </a:p>
          <a:p>
            <a:r>
              <a:rPr lang="en-US" dirty="0">
                <a:effectLst/>
              </a:rPr>
              <a:t>The threshold is 0.5, meaning you need either: (1) moderate effect with perfect consistency, or (2) strong effect tolerating some variation. This prevents validating spurious relationships that occasionally show large effects but aren't reproducible.</a:t>
            </a:r>
          </a:p>
          <a:p>
            <a:r>
              <a:rPr lang="en-US" dirty="0">
                <a:effectLst/>
              </a:rPr>
              <a:t>---</a:t>
            </a:r>
          </a:p>
          <a:p>
            <a:r>
              <a:rPr lang="en-US" dirty="0"/>
              <a:t>The </a:t>
            </a:r>
            <a:r>
              <a:rPr lang="en-US" dirty="0" err="1"/>
              <a:t>effect_size</a:t>
            </a:r>
            <a:r>
              <a:rPr lang="en-US" dirty="0"/>
              <a:t> itself is </a:t>
            </a:r>
            <a:r>
              <a:rPr lang="en-US" b="1" dirty="0"/>
              <a:t>unbounded</a:t>
            </a:r>
            <a:r>
              <a:rPr lang="en-US" dirty="0"/>
              <a:t> - it's just a raw ratio that can theoretically be any positive number. For example:</a:t>
            </a:r>
          </a:p>
          <a:p>
            <a:r>
              <a:rPr lang="en-US" dirty="0"/>
              <a:t>Small source change (0.01) with large target change (10) → </a:t>
            </a:r>
            <a:r>
              <a:rPr lang="en-US" dirty="0" err="1"/>
              <a:t>effect_size</a:t>
            </a:r>
            <a:r>
              <a:rPr lang="en-US" dirty="0"/>
              <a:t> = 1000</a:t>
            </a:r>
          </a:p>
          <a:p>
            <a:r>
              <a:rPr lang="en-US" dirty="0"/>
              <a:t>Moderate changes (5/2) → </a:t>
            </a:r>
            <a:r>
              <a:rPr lang="en-US" dirty="0" err="1"/>
              <a:t>effect_size</a:t>
            </a:r>
            <a:r>
              <a:rPr lang="en-US" dirty="0"/>
              <a:t> = 2.5</a:t>
            </a:r>
          </a:p>
          <a:p>
            <a:r>
              <a:rPr lang="en-US" dirty="0"/>
              <a:t>However, </a:t>
            </a:r>
            <a:r>
              <a:rPr lang="en-US" b="1" dirty="0"/>
              <a:t>confidence</a:t>
            </a:r>
            <a:r>
              <a:rPr lang="en-US" dirty="0"/>
              <a:t> (which determines edge validation) is capped at 1.0:</a:t>
            </a:r>
          </a:p>
          <a:p>
            <a:pPr rtl="0" latinLnBrk="0"/>
            <a:r>
              <a:rPr lang="en-US" sz="1200" kern="1200" dirty="0" err="1">
                <a:solidFill>
                  <a:schemeClr val="tx1"/>
                </a:solidFill>
                <a:effectLst/>
                <a:latin typeface="+mn-lt"/>
                <a:ea typeface="+mn-ea"/>
                <a:cs typeface="+mn-cs"/>
              </a:rPr>
              <a:t>consistency_factor</a:t>
            </a:r>
            <a:r>
              <a:rPr lang="en-US" sz="1200" kern="1200" dirty="0">
                <a:solidFill>
                  <a:schemeClr val="tx1"/>
                </a:solidFill>
                <a:effectLst/>
                <a:latin typeface="+mn-lt"/>
                <a:ea typeface="+mn-ea"/>
                <a:cs typeface="+mn-cs"/>
              </a:rPr>
              <a:t> = 1.0 / (1.0 + variation / max(</a:t>
            </a:r>
            <a:r>
              <a:rPr lang="en-US" sz="1200" kern="1200" dirty="0" err="1">
                <a:solidFill>
                  <a:schemeClr val="tx1"/>
                </a:solidFill>
                <a:effectLst/>
                <a:latin typeface="+mn-lt"/>
                <a:ea typeface="+mn-ea"/>
                <a:cs typeface="+mn-cs"/>
              </a:rPr>
              <a:t>avg_effect</a:t>
            </a:r>
            <a:r>
              <a:rPr lang="en-US" sz="1200" kern="1200" dirty="0">
                <a:solidFill>
                  <a:schemeClr val="tx1"/>
                </a:solidFill>
                <a:effectLst/>
                <a:latin typeface="+mn-lt"/>
                <a:ea typeface="+mn-ea"/>
                <a:cs typeface="+mn-cs"/>
              </a:rPr>
              <a:t>, 0.001))</a:t>
            </a:r>
          </a:p>
          <a:p>
            <a:pPr rtl="0" latinLnBrk="0"/>
            <a:r>
              <a:rPr lang="en-US" sz="1200" kern="1200" dirty="0">
                <a:solidFill>
                  <a:schemeClr val="tx1"/>
                </a:solidFill>
                <a:effectLst/>
                <a:latin typeface="+mn-lt"/>
                <a:ea typeface="+mn-ea"/>
                <a:cs typeface="+mn-cs"/>
              </a:rPr>
              <a:t>confidence = min(1.0, </a:t>
            </a:r>
            <a:r>
              <a:rPr lang="en-US" sz="1200" kern="1200" dirty="0" err="1">
                <a:solidFill>
                  <a:schemeClr val="tx1"/>
                </a:solidFill>
                <a:effectLst/>
                <a:latin typeface="+mn-lt"/>
                <a:ea typeface="+mn-ea"/>
                <a:cs typeface="+mn-cs"/>
              </a:rPr>
              <a:t>avg_effect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consistency_factor</a:t>
            </a:r>
            <a:r>
              <a:rPr lang="en-US" sz="1200" kern="1200" dirty="0">
                <a:solidFill>
                  <a:schemeClr val="tx1"/>
                </a:solidFill>
                <a:effectLst/>
                <a:latin typeface="+mn-lt"/>
                <a:ea typeface="+mn-ea"/>
                <a:cs typeface="+mn-cs"/>
              </a:rPr>
              <a:t>)</a:t>
            </a:r>
          </a:p>
          <a:p>
            <a:r>
              <a:rPr lang="en-US" dirty="0"/>
              <a:t>This means:</a:t>
            </a:r>
          </a:p>
          <a:p>
            <a:r>
              <a:rPr lang="en-US" dirty="0"/>
              <a:t>An edge with </a:t>
            </a:r>
            <a:r>
              <a:rPr lang="en-US" dirty="0" err="1"/>
              <a:t>avg_effect</a:t>
            </a:r>
            <a:r>
              <a:rPr lang="en-US" dirty="0"/>
              <a:t> = 0.8 and perfect consistency → confidence = 0.8</a:t>
            </a:r>
          </a:p>
          <a:p>
            <a:r>
              <a:rPr lang="en-US" dirty="0"/>
              <a:t>An edge with </a:t>
            </a:r>
            <a:r>
              <a:rPr lang="en-US" dirty="0" err="1"/>
              <a:t>avg_effect</a:t>
            </a:r>
            <a:r>
              <a:rPr lang="en-US" dirty="0"/>
              <a:t> = 5.0 and perfect consistency → confidence = 1.0 (capped)</a:t>
            </a:r>
          </a:p>
          <a:p>
            <a:r>
              <a:rPr lang="en-US" dirty="0"/>
              <a:t>An edge with </a:t>
            </a:r>
            <a:r>
              <a:rPr lang="en-US" dirty="0" err="1"/>
              <a:t>avg_effect</a:t>
            </a:r>
            <a:r>
              <a:rPr lang="en-US" dirty="0"/>
              <a:t> = 5.0 but high variation → confidence &lt; 1.0 (consistency penalty applies)</a:t>
            </a:r>
          </a:p>
          <a:p>
            <a:r>
              <a:rPr lang="en-US" dirty="0"/>
              <a:t>So while massive </a:t>
            </a:r>
            <a:r>
              <a:rPr lang="en-US" dirty="0" err="1"/>
              <a:t>effect_sizes</a:t>
            </a:r>
            <a:r>
              <a:rPr lang="en-US" dirty="0"/>
              <a:t> are possible, they don't provide extra validation credit beyond reaching confidence = 1.0. The cap prevents overly sensitive edges from dominating the validation process.</a:t>
            </a:r>
          </a:p>
          <a:p>
            <a:endParaRPr lang="en-US" dirty="0">
              <a:effectLst/>
            </a:endParaRPr>
          </a:p>
        </p:txBody>
      </p:sp>
      <p:sp>
        <p:nvSpPr>
          <p:cNvPr id="4" name="Slide Number Placeholder 3"/>
          <p:cNvSpPr>
            <a:spLocks noGrp="1"/>
          </p:cNvSpPr>
          <p:nvPr>
            <p:ph type="sldNum" sz="quarter" idx="5"/>
          </p:nvPr>
        </p:nvSpPr>
        <p:spPr/>
        <p:txBody>
          <a:bodyPr/>
          <a:lstStyle/>
          <a:p>
            <a:fld id="{F9971913-25C1-5F4D-A4F7-E9F156028B66}" type="slidenum">
              <a:rPr lang="en-US" smtClean="0"/>
              <a:t>13</a:t>
            </a:fld>
            <a:endParaRPr lang="en-US"/>
          </a:p>
        </p:txBody>
      </p:sp>
    </p:spTree>
    <p:extLst>
      <p:ext uri="{BB962C8B-B14F-4D97-AF65-F5344CB8AC3E}">
        <p14:creationId xmlns:p14="http://schemas.microsoft.com/office/powerpoint/2010/main" val="4122098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terminates when either all edges are processed or SHD (Structural Hamming Distance) reaches 0 (perfect match with ground truth).</a:t>
            </a:r>
          </a:p>
        </p:txBody>
      </p:sp>
      <p:sp>
        <p:nvSpPr>
          <p:cNvPr id="4" name="Slide Number Placeholder 3"/>
          <p:cNvSpPr>
            <a:spLocks noGrp="1"/>
          </p:cNvSpPr>
          <p:nvPr>
            <p:ph type="sldNum" sz="quarter" idx="5"/>
          </p:nvPr>
        </p:nvSpPr>
        <p:spPr/>
        <p:txBody>
          <a:bodyPr/>
          <a:lstStyle/>
          <a:p>
            <a:fld id="{F9971913-25C1-5F4D-A4F7-E9F156028B66}" type="slidenum">
              <a:rPr lang="en-US" smtClean="0"/>
              <a:t>15</a:t>
            </a:fld>
            <a:endParaRPr lang="en-US"/>
          </a:p>
        </p:txBody>
      </p:sp>
    </p:spTree>
    <p:extLst>
      <p:ext uri="{BB962C8B-B14F-4D97-AF65-F5344CB8AC3E}">
        <p14:creationId xmlns:p14="http://schemas.microsoft.com/office/powerpoint/2010/main" val="480611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10/17/25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52183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10/17/25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45246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10/17/25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0101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10/17/25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11620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10/17/25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43059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10/17/25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91323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10/17/25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6842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10/17/25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99468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10/17/25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0661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10/17/25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42827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10/17/25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7479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10/17/25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32044652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descr="Wood human figure">
            <a:extLst>
              <a:ext uri="{FF2B5EF4-FFF2-40B4-BE49-F238E27FC236}">
                <a16:creationId xmlns:a16="http://schemas.microsoft.com/office/drawing/2014/main" id="{0D986B53-EC2C-2BDE-7847-D9585F631329}"/>
              </a:ext>
            </a:extLst>
          </p:cNvPr>
          <p:cNvPicPr>
            <a:picLocks noChangeAspect="1"/>
          </p:cNvPicPr>
          <p:nvPr/>
        </p:nvPicPr>
        <p:blipFill>
          <a:blip r:embed="rId2"/>
          <a:srcRect b="15730"/>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DF15DF8A-891A-1965-E372-1BA1F3B94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79"/>
            <a:ext cx="6858002" cy="6511640"/>
          </a:xfrm>
          <a:prstGeom prst="rect">
            <a:avLst/>
          </a:prstGeom>
          <a:gradFill>
            <a:gsLst>
              <a:gs pos="0">
                <a:schemeClr val="bg1">
                  <a:alpha val="0"/>
                </a:schemeClr>
              </a:gs>
              <a:gs pos="46000">
                <a:schemeClr val="bg1">
                  <a:alpha val="33000"/>
                </a:schemeClr>
              </a:gs>
              <a:gs pos="26000">
                <a:schemeClr val="bg1">
                  <a:alpha val="20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896AF6E-1DF7-7EF3-2F88-4C2BE07D5136}"/>
              </a:ext>
            </a:extLst>
          </p:cNvPr>
          <p:cNvSpPr>
            <a:spLocks noGrp="1"/>
          </p:cNvSpPr>
          <p:nvPr>
            <p:ph type="ctrTitle"/>
          </p:nvPr>
        </p:nvSpPr>
        <p:spPr>
          <a:xfrm>
            <a:off x="7473219" y="898373"/>
            <a:ext cx="4470544" cy="3474720"/>
          </a:xfrm>
        </p:spPr>
        <p:txBody>
          <a:bodyPr anchor="b">
            <a:normAutofit/>
          </a:bodyPr>
          <a:lstStyle/>
          <a:p>
            <a:pPr algn="l"/>
            <a:r>
              <a:rPr lang="en-US" sz="4500">
                <a:latin typeface="Menlo" panose="020B0609030804020204" pitchFamily="49" charset="0"/>
                <a:ea typeface="Menlo" panose="020B0609030804020204" pitchFamily="49" charset="0"/>
                <a:cs typeface="Menlo" panose="020B0609030804020204" pitchFamily="49" charset="0"/>
              </a:rPr>
              <a:t>PolicyGRID</a:t>
            </a:r>
            <a:r>
              <a:rPr lang="en-US" sz="4500"/>
              <a:t>: Acting to Understand, Understanding to Act</a:t>
            </a:r>
          </a:p>
        </p:txBody>
      </p:sp>
      <p:sp>
        <p:nvSpPr>
          <p:cNvPr id="3" name="Subtitle 2">
            <a:extLst>
              <a:ext uri="{FF2B5EF4-FFF2-40B4-BE49-F238E27FC236}">
                <a16:creationId xmlns:a16="http://schemas.microsoft.com/office/drawing/2014/main" id="{A632C0FE-BD6D-17E5-3C6B-9009D1D018AF}"/>
              </a:ext>
            </a:extLst>
          </p:cNvPr>
          <p:cNvSpPr>
            <a:spLocks noGrp="1"/>
          </p:cNvSpPr>
          <p:nvPr>
            <p:ph type="subTitle" idx="1"/>
          </p:nvPr>
        </p:nvSpPr>
        <p:spPr>
          <a:xfrm>
            <a:off x="7482646" y="4495013"/>
            <a:ext cx="4116410" cy="1386840"/>
          </a:xfrm>
        </p:spPr>
        <p:txBody>
          <a:bodyPr anchor="t">
            <a:normAutofit/>
          </a:bodyPr>
          <a:lstStyle/>
          <a:p>
            <a:pPr algn="l"/>
            <a:r>
              <a:rPr lang="en-US" sz="2200" i="1"/>
              <a:t>NeurIPS 2025 Workshop on Embodied World Models for Decision Making</a:t>
            </a:r>
          </a:p>
        </p:txBody>
      </p:sp>
    </p:spTree>
    <p:extLst>
      <p:ext uri="{BB962C8B-B14F-4D97-AF65-F5344CB8AC3E}">
        <p14:creationId xmlns:p14="http://schemas.microsoft.com/office/powerpoint/2010/main" val="31242756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DE84-E34C-733F-2CF1-04DEBB5200E6}"/>
              </a:ext>
            </a:extLst>
          </p:cNvPr>
          <p:cNvSpPr>
            <a:spLocks noGrp="1"/>
          </p:cNvSpPr>
          <p:nvPr>
            <p:ph type="title"/>
          </p:nvPr>
        </p:nvSpPr>
        <p:spPr/>
        <p:txBody>
          <a:bodyPr/>
          <a:lstStyle/>
          <a:p>
            <a:r>
              <a:rPr lang="en-US" b="0" dirty="0"/>
              <a:t>Discovery Module: </a:t>
            </a:r>
            <a:r>
              <a:rPr lang="en-US" dirty="0"/>
              <a:t>Hypothesis Generation</a:t>
            </a:r>
          </a:p>
        </p:txBody>
      </p:sp>
      <p:sp>
        <p:nvSpPr>
          <p:cNvPr id="3" name="Content Placeholder 2">
            <a:extLst>
              <a:ext uri="{FF2B5EF4-FFF2-40B4-BE49-F238E27FC236}">
                <a16:creationId xmlns:a16="http://schemas.microsoft.com/office/drawing/2014/main" id="{51263161-FA45-659C-9569-7C8929982AD6}"/>
              </a:ext>
            </a:extLst>
          </p:cNvPr>
          <p:cNvSpPr>
            <a:spLocks noGrp="1"/>
          </p:cNvSpPr>
          <p:nvPr>
            <p:ph idx="1"/>
          </p:nvPr>
        </p:nvSpPr>
        <p:spPr>
          <a:xfrm>
            <a:off x="6534615" y="2259565"/>
            <a:ext cx="4731611" cy="2432721"/>
          </a:xfrm>
        </p:spPr>
        <p:txBody>
          <a:bodyPr/>
          <a:lstStyle/>
          <a:p>
            <a:r>
              <a:rPr lang="en-US" dirty="0"/>
              <a:t>3 generators: PC, SAM, LLM</a:t>
            </a:r>
          </a:p>
          <a:p>
            <a:r>
              <a:rPr lang="en-US" dirty="0"/>
              <a:t>Hypothesis edge union + scored ranking</a:t>
            </a:r>
          </a:p>
          <a:p>
            <a:r>
              <a:rPr lang="en-US" dirty="0"/>
              <a:t>Start iterative testing in ascending order of confidence scores</a:t>
            </a:r>
          </a:p>
        </p:txBody>
      </p:sp>
      <p:pic>
        <p:nvPicPr>
          <p:cNvPr id="4" name="Picture 2">
            <a:extLst>
              <a:ext uri="{FF2B5EF4-FFF2-40B4-BE49-F238E27FC236}">
                <a16:creationId xmlns:a16="http://schemas.microsoft.com/office/drawing/2014/main" id="{E2743BC4-0A69-CFD4-0AC1-61D561E494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5" r="57412" b="15517"/>
          <a:stretch>
            <a:fillRect/>
          </a:stretch>
        </p:blipFill>
        <p:spPr bwMode="auto">
          <a:xfrm>
            <a:off x="612647" y="1900405"/>
            <a:ext cx="5264045" cy="3151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269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B079B-1F04-2E2A-35EF-BCB755CA54F9}"/>
              </a:ext>
            </a:extLst>
          </p:cNvPr>
          <p:cNvSpPr>
            <a:spLocks noGrp="1"/>
          </p:cNvSpPr>
          <p:nvPr>
            <p:ph type="title"/>
          </p:nvPr>
        </p:nvSpPr>
        <p:spPr/>
        <p:txBody>
          <a:bodyPr>
            <a:normAutofit/>
          </a:bodyPr>
          <a:lstStyle/>
          <a:p>
            <a:r>
              <a:rPr lang="en-US" sz="3200" dirty="0"/>
              <a:t>Stage 1: </a:t>
            </a:r>
            <a:r>
              <a:rPr lang="en-US" sz="3200" b="0" dirty="0"/>
              <a:t>Initialization</a:t>
            </a:r>
          </a:p>
        </p:txBody>
      </p:sp>
      <p:sp>
        <p:nvSpPr>
          <p:cNvPr id="3" name="Content Placeholder 2">
            <a:extLst>
              <a:ext uri="{FF2B5EF4-FFF2-40B4-BE49-F238E27FC236}">
                <a16:creationId xmlns:a16="http://schemas.microsoft.com/office/drawing/2014/main" id="{BDD1C832-4503-4CCB-51DC-7C6ECE17B2C9}"/>
              </a:ext>
            </a:extLst>
          </p:cNvPr>
          <p:cNvSpPr>
            <a:spLocks noGrp="1"/>
          </p:cNvSpPr>
          <p:nvPr>
            <p:ph idx="1"/>
          </p:nvPr>
        </p:nvSpPr>
        <p:spPr>
          <a:xfrm>
            <a:off x="612647" y="1395492"/>
            <a:ext cx="10653579" cy="4593828"/>
          </a:xfrm>
        </p:spPr>
        <p:txBody>
          <a:bodyPr>
            <a:normAutofit/>
          </a:bodyPr>
          <a:lstStyle/>
          <a:p>
            <a:pPr marL="0" indent="0">
              <a:buNone/>
            </a:pPr>
            <a:r>
              <a:rPr lang="en-US" dirty="0">
                <a:latin typeface="Menlo" panose="020B0609030804020204" pitchFamily="49" charset="0"/>
                <a:ea typeface="Menlo" panose="020B0609030804020204" pitchFamily="49" charset="0"/>
                <a:cs typeface="Menlo" panose="020B0609030804020204" pitchFamily="49" charset="0"/>
              </a:rPr>
              <a:t>1. Generate three hypothesis DAGs (PC, SAM, LLM algorithms)</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2. Extract union of all edges across methods</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3. Rank edges by method agreement (low → high confidence):</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   - Low confidence: edge appears in 1 method</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   - Medium confidence: edge appears in 2 methods  </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   - High confidence: edge appears in 3 methods</a:t>
            </a:r>
          </a:p>
        </p:txBody>
      </p:sp>
    </p:spTree>
    <p:extLst>
      <p:ext uri="{BB962C8B-B14F-4D97-AF65-F5344CB8AC3E}">
        <p14:creationId xmlns:p14="http://schemas.microsoft.com/office/powerpoint/2010/main" val="227098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2686C-2FF0-C554-98B9-27773FAC4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02427-3B5E-51CC-E02C-A13176C2B502}"/>
              </a:ext>
            </a:extLst>
          </p:cNvPr>
          <p:cNvSpPr>
            <a:spLocks noGrp="1"/>
          </p:cNvSpPr>
          <p:nvPr>
            <p:ph type="title"/>
          </p:nvPr>
        </p:nvSpPr>
        <p:spPr/>
        <p:txBody>
          <a:bodyPr/>
          <a:lstStyle/>
          <a:p>
            <a:r>
              <a:rPr lang="en-US" b="0" dirty="0"/>
              <a:t>Discovery Module: </a:t>
            </a:r>
            <a:r>
              <a:rPr lang="en-US" dirty="0"/>
              <a:t>Interventions</a:t>
            </a:r>
          </a:p>
        </p:txBody>
      </p:sp>
      <p:sp>
        <p:nvSpPr>
          <p:cNvPr id="3" name="Content Placeholder 2">
            <a:extLst>
              <a:ext uri="{FF2B5EF4-FFF2-40B4-BE49-F238E27FC236}">
                <a16:creationId xmlns:a16="http://schemas.microsoft.com/office/drawing/2014/main" id="{245A2E8C-1D0E-47F6-9595-B7DB02451410}"/>
              </a:ext>
            </a:extLst>
          </p:cNvPr>
          <p:cNvSpPr>
            <a:spLocks noGrp="1"/>
          </p:cNvSpPr>
          <p:nvPr>
            <p:ph idx="1"/>
          </p:nvPr>
        </p:nvSpPr>
        <p:spPr>
          <a:xfrm>
            <a:off x="6443657" y="1606452"/>
            <a:ext cx="4330168" cy="1648103"/>
          </a:xfrm>
        </p:spPr>
        <p:txBody>
          <a:bodyPr/>
          <a:lstStyle/>
          <a:p>
            <a:r>
              <a:rPr lang="en-US" dirty="0"/>
              <a:t>Intervention on each edge</a:t>
            </a:r>
          </a:p>
          <a:p>
            <a:r>
              <a:rPr lang="en-US" dirty="0"/>
              <a:t>LLM designs the intervention to be executed</a:t>
            </a:r>
          </a:p>
        </p:txBody>
      </p:sp>
      <p:pic>
        <p:nvPicPr>
          <p:cNvPr id="5" name="Picture 2">
            <a:extLst>
              <a:ext uri="{FF2B5EF4-FFF2-40B4-BE49-F238E27FC236}">
                <a16:creationId xmlns:a16="http://schemas.microsoft.com/office/drawing/2014/main" id="{9815F175-52DF-AD26-7B8F-1629EB59A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441" r="27822" b="15326"/>
          <a:stretch>
            <a:fillRect/>
          </a:stretch>
        </p:blipFill>
        <p:spPr bwMode="auto">
          <a:xfrm>
            <a:off x="925774" y="1558233"/>
            <a:ext cx="5025482" cy="4209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13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A418DF-DD96-3B8C-FA42-E3968CCBE332}"/>
              </a:ext>
            </a:extLst>
          </p:cNvPr>
          <p:cNvSpPr>
            <a:spLocks noGrp="1"/>
          </p:cNvSpPr>
          <p:nvPr>
            <p:ph idx="1"/>
          </p:nvPr>
        </p:nvSpPr>
        <p:spPr>
          <a:xfrm>
            <a:off x="499110" y="892027"/>
            <a:ext cx="5993893" cy="5839698"/>
          </a:xfrm>
        </p:spPr>
        <p:txBody>
          <a:bodyPr>
            <a:noAutofit/>
          </a:bodyPr>
          <a:lstStyle/>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Initial Testing Phase</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FOR </a:t>
            </a:r>
            <a:r>
              <a:rPr lang="en-US" sz="1200" dirty="0" err="1">
                <a:latin typeface="Menlo" panose="020B0609030804020204" pitchFamily="49" charset="0"/>
                <a:ea typeface="Menlo" panose="020B0609030804020204" pitchFamily="49" charset="0"/>
                <a:cs typeface="Menlo" panose="020B0609030804020204" pitchFamily="49" charset="0"/>
              </a:rPr>
              <a:t>i</a:t>
            </a:r>
            <a:r>
              <a:rPr lang="en-US" sz="1200" dirty="0">
                <a:latin typeface="Menlo" panose="020B0609030804020204" pitchFamily="49" charset="0"/>
                <a:ea typeface="Menlo" panose="020B0609030804020204" pitchFamily="49" charset="0"/>
                <a:cs typeface="Menlo" panose="020B0609030804020204" pitchFamily="49" charset="0"/>
              </a:rPr>
              <a:t> = 1 to 3:</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intervention_value</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design_intervention</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source_variable</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result = </a:t>
            </a:r>
            <a:r>
              <a:rPr lang="en-US" sz="1200" dirty="0" err="1">
                <a:latin typeface="Menlo" panose="020B0609030804020204" pitchFamily="49" charset="0"/>
                <a:ea typeface="Menlo" panose="020B0609030804020204" pitchFamily="49" charset="0"/>
                <a:cs typeface="Menlo" panose="020B0609030804020204" pitchFamily="49" charset="0"/>
              </a:rPr>
              <a:t>perform_intervention</a:t>
            </a:r>
            <a:r>
              <a:rPr lang="en-US" sz="1200" dirty="0">
                <a:latin typeface="Menlo" panose="020B0609030804020204" pitchFamily="49" charset="0"/>
                <a:ea typeface="Menlo" panose="020B0609030804020204" pitchFamily="49" charset="0"/>
                <a:cs typeface="Menlo" panose="020B0609030804020204" pitchFamily="49" charset="0"/>
              </a:rPr>
              <a:t>(source, </a:t>
            </a:r>
            <a:r>
              <a:rPr lang="en-US" sz="1200" dirty="0" err="1">
                <a:latin typeface="Menlo" panose="020B0609030804020204" pitchFamily="49" charset="0"/>
                <a:ea typeface="Menlo" panose="020B0609030804020204" pitchFamily="49" charset="0"/>
                <a:cs typeface="Menlo" panose="020B0609030804020204" pitchFamily="49" charset="0"/>
              </a:rPr>
              <a:t>intervention_value</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lnSpc>
                <a:spcPct val="100000"/>
              </a:lnSpc>
              <a:buNone/>
            </a:pP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 Measure effect</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source_change</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result.post</a:t>
            </a:r>
            <a:r>
              <a:rPr lang="en-US" sz="1200" dirty="0">
                <a:latin typeface="Menlo" panose="020B0609030804020204" pitchFamily="49" charset="0"/>
                <a:ea typeface="Menlo" panose="020B0609030804020204" pitchFamily="49" charset="0"/>
                <a:cs typeface="Menlo" panose="020B0609030804020204" pitchFamily="49" charset="0"/>
              </a:rPr>
              <a:t>[source] - </a:t>
            </a:r>
            <a:r>
              <a:rPr lang="en-US" sz="1200" dirty="0" err="1">
                <a:latin typeface="Menlo" panose="020B0609030804020204" pitchFamily="49" charset="0"/>
                <a:ea typeface="Menlo" panose="020B0609030804020204" pitchFamily="49" charset="0"/>
                <a:cs typeface="Menlo" panose="020B0609030804020204" pitchFamily="49" charset="0"/>
              </a:rPr>
              <a:t>result.pre</a:t>
            </a:r>
            <a:r>
              <a:rPr lang="en-US" sz="1200" dirty="0">
                <a:latin typeface="Menlo" panose="020B0609030804020204" pitchFamily="49" charset="0"/>
                <a:ea typeface="Menlo" panose="020B0609030804020204" pitchFamily="49" charset="0"/>
                <a:cs typeface="Menlo" panose="020B0609030804020204" pitchFamily="49" charset="0"/>
              </a:rPr>
              <a:t>[source]|</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target_change</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result.post</a:t>
            </a:r>
            <a:r>
              <a:rPr lang="en-US" sz="1200" dirty="0">
                <a:latin typeface="Menlo" panose="020B0609030804020204" pitchFamily="49" charset="0"/>
                <a:ea typeface="Menlo" panose="020B0609030804020204" pitchFamily="49" charset="0"/>
                <a:cs typeface="Menlo" panose="020B0609030804020204" pitchFamily="49" charset="0"/>
              </a:rPr>
              <a:t>[target] - </a:t>
            </a:r>
            <a:r>
              <a:rPr lang="en-US" sz="1200" dirty="0" err="1">
                <a:latin typeface="Menlo" panose="020B0609030804020204" pitchFamily="49" charset="0"/>
                <a:ea typeface="Menlo" panose="020B0609030804020204" pitchFamily="49" charset="0"/>
                <a:cs typeface="Menlo" panose="020B0609030804020204" pitchFamily="49" charset="0"/>
              </a:rPr>
              <a:t>result.pre</a:t>
            </a:r>
            <a:r>
              <a:rPr lang="en-US" sz="1200" dirty="0">
                <a:latin typeface="Menlo" panose="020B0609030804020204" pitchFamily="49" charset="0"/>
                <a:ea typeface="Menlo" panose="020B0609030804020204" pitchFamily="49" charset="0"/>
                <a:cs typeface="Menlo" panose="020B0609030804020204" pitchFamily="49" charset="0"/>
              </a:rPr>
              <a:t>[target]|</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IF </a:t>
            </a:r>
            <a:r>
              <a:rPr lang="en-US" sz="1200" dirty="0" err="1">
                <a:latin typeface="Menlo" panose="020B0609030804020204" pitchFamily="49" charset="0"/>
                <a:ea typeface="Menlo" panose="020B0609030804020204" pitchFamily="49" charset="0"/>
                <a:cs typeface="Menlo" panose="020B0609030804020204" pitchFamily="49" charset="0"/>
              </a:rPr>
              <a:t>target_change</a:t>
            </a:r>
            <a:r>
              <a:rPr lang="en-US" sz="1200" dirty="0">
                <a:latin typeface="Menlo" panose="020B0609030804020204" pitchFamily="49" charset="0"/>
                <a:ea typeface="Menlo" panose="020B0609030804020204" pitchFamily="49" charset="0"/>
                <a:cs typeface="Menlo" panose="020B0609030804020204" pitchFamily="49" charset="0"/>
              </a:rPr>
              <a:t> &gt; 0.001:</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effect_size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target_change</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source_change</a:t>
            </a: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ELSE:</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effect_size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a:t>
            </a:r>
            <a:r>
              <a:rPr lang="en-US" sz="1200" dirty="0">
                <a:latin typeface="Menlo" panose="020B0609030804020204" pitchFamily="49" charset="0"/>
                <a:ea typeface="Menlo" panose="020B0609030804020204" pitchFamily="49" charset="0"/>
                <a:cs typeface="Menlo" panose="020B0609030804020204" pitchFamily="49" charset="0"/>
              </a:rPr>
              <a:t>] = 0</a:t>
            </a:r>
          </a:p>
          <a:p>
            <a:pPr marL="0" indent="0">
              <a:lnSpc>
                <a:spcPct val="100000"/>
              </a:lnSpc>
              <a:buNone/>
            </a:pP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Decision Point</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IF no effect detected in 3 consecutive tests:</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DISCARD edge permanently</a:t>
            </a:r>
          </a:p>
          <a:p>
            <a:pPr marL="0" indent="0">
              <a:lnSpc>
                <a:spcPct val="100000"/>
              </a:lnSpc>
              <a:buNone/>
            </a:pPr>
            <a:r>
              <a:rPr lang="en-US" sz="1200" dirty="0">
                <a:latin typeface="Menlo" panose="020B0609030804020204" pitchFamily="49" charset="0"/>
                <a:ea typeface="Menlo" panose="020B0609030804020204" pitchFamily="49" charset="0"/>
                <a:cs typeface="Menlo" panose="020B0609030804020204" pitchFamily="49" charset="0"/>
              </a:rPr>
              <a:t>    CONTINUE to next edge</a:t>
            </a:r>
          </a:p>
        </p:txBody>
      </p:sp>
      <p:sp>
        <p:nvSpPr>
          <p:cNvPr id="6" name="TextBox 5">
            <a:extLst>
              <a:ext uri="{FF2B5EF4-FFF2-40B4-BE49-F238E27FC236}">
                <a16:creationId xmlns:a16="http://schemas.microsoft.com/office/drawing/2014/main" id="{0F556101-1F3D-4EB3-AD10-AFFBFD92A7B9}"/>
              </a:ext>
            </a:extLst>
          </p:cNvPr>
          <p:cNvSpPr txBox="1"/>
          <p:nvPr/>
        </p:nvSpPr>
        <p:spPr>
          <a:xfrm>
            <a:off x="6697216" y="985254"/>
            <a:ext cx="5201401" cy="4887492"/>
          </a:xfrm>
          <a:prstGeom prst="rect">
            <a:avLst/>
          </a:prstGeom>
          <a:noFill/>
        </p:spPr>
        <p:txBody>
          <a:bodyPr wrap="square" rtlCol="0">
            <a:spAutoFit/>
          </a:bodyPr>
          <a:lstStyle/>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Extended Testing Phase (if initial effect detected)</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ELSE:</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FOR </a:t>
            </a:r>
            <a:r>
              <a:rPr lang="en-US" sz="1100" dirty="0" err="1">
                <a:latin typeface="Menlo" panose="020B0609030804020204" pitchFamily="49" charset="0"/>
                <a:ea typeface="Menlo" panose="020B0609030804020204" pitchFamily="49" charset="0"/>
                <a:cs typeface="Menlo" panose="020B0609030804020204" pitchFamily="49" charset="0"/>
              </a:rPr>
              <a:t>i</a:t>
            </a:r>
            <a:r>
              <a:rPr lang="en-US" sz="1100" dirty="0">
                <a:latin typeface="Menlo" panose="020B0609030804020204" pitchFamily="49" charset="0"/>
                <a:ea typeface="Menlo" panose="020B0609030804020204" pitchFamily="49" charset="0"/>
                <a:cs typeface="Menlo" panose="020B0609030804020204" pitchFamily="49" charset="0"/>
              </a:rPr>
              <a:t> = 4 to 10:  # Collect 5-10 additional data points</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perform_intervention</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calculate_effect_size</a:t>
            </a:r>
            <a:r>
              <a:rPr lang="en-US" sz="1100" dirty="0">
                <a:latin typeface="Menlo" panose="020B0609030804020204" pitchFamily="49" charset="0"/>
                <a:ea typeface="Menlo" panose="020B0609030804020204" pitchFamily="49" charset="0"/>
                <a:cs typeface="Menlo" panose="020B0609030804020204" pitchFamily="49" charset="0"/>
              </a:rPr>
              <a:t>[</a:t>
            </a:r>
            <a:r>
              <a:rPr lang="en-US" sz="1100" dirty="0" err="1">
                <a:latin typeface="Menlo" panose="020B0609030804020204" pitchFamily="49" charset="0"/>
                <a:ea typeface="Menlo" panose="020B0609030804020204" pitchFamily="49" charset="0"/>
                <a:cs typeface="Menlo" panose="020B0609030804020204" pitchFamily="49" charset="0"/>
              </a:rPr>
              <a:t>i</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 Calculate validation metrics</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avg_effect</a:t>
            </a:r>
            <a:r>
              <a:rPr lang="en-US" sz="1100" dirty="0">
                <a:latin typeface="Menlo" panose="020B0609030804020204" pitchFamily="49" charset="0"/>
                <a:ea typeface="Menlo" panose="020B0609030804020204" pitchFamily="49" charset="0"/>
                <a:cs typeface="Menlo" panose="020B0609030804020204" pitchFamily="49" charset="0"/>
              </a:rPr>
              <a:t> = mean(</a:t>
            </a:r>
            <a:r>
              <a:rPr lang="en-US" sz="1100" dirty="0" err="1">
                <a:latin typeface="Menlo" panose="020B0609030804020204" pitchFamily="49" charset="0"/>
                <a:ea typeface="Menlo" panose="020B0609030804020204" pitchFamily="49" charset="0"/>
                <a:cs typeface="Menlo" panose="020B0609030804020204" pitchFamily="49" charset="0"/>
              </a:rPr>
              <a:t>effect_sizes</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variation = std(</a:t>
            </a:r>
            <a:r>
              <a:rPr lang="en-US" sz="1100" dirty="0" err="1">
                <a:latin typeface="Menlo" panose="020B0609030804020204" pitchFamily="49" charset="0"/>
                <a:ea typeface="Menlo" panose="020B0609030804020204" pitchFamily="49" charset="0"/>
                <a:cs typeface="Menlo" panose="020B0609030804020204" pitchFamily="49" charset="0"/>
              </a:rPr>
              <a:t>effect_sizes</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consistency_factor</a:t>
            </a:r>
            <a:r>
              <a:rPr lang="en-US" sz="1100" dirty="0">
                <a:latin typeface="Menlo" panose="020B0609030804020204" pitchFamily="49" charset="0"/>
                <a:ea typeface="Menlo" panose="020B0609030804020204" pitchFamily="49" charset="0"/>
                <a:cs typeface="Menlo" panose="020B0609030804020204" pitchFamily="49" charset="0"/>
              </a:rPr>
              <a:t> = 1.0 / (1.0 + variation/</a:t>
            </a:r>
            <a:r>
              <a:rPr lang="en-US" sz="1100" dirty="0" err="1">
                <a:latin typeface="Menlo" panose="020B0609030804020204" pitchFamily="49" charset="0"/>
                <a:ea typeface="Menlo" panose="020B0609030804020204" pitchFamily="49" charset="0"/>
                <a:cs typeface="Menlo" panose="020B0609030804020204" pitchFamily="49" charset="0"/>
              </a:rPr>
              <a:t>avg_effect</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confidence = min(1.0, </a:t>
            </a:r>
            <a:r>
              <a:rPr lang="en-US" sz="1100" dirty="0" err="1">
                <a:latin typeface="Menlo" panose="020B0609030804020204" pitchFamily="49" charset="0"/>
                <a:ea typeface="Menlo" panose="020B0609030804020204" pitchFamily="49" charset="0"/>
                <a:cs typeface="Menlo" panose="020B0609030804020204" pitchFamily="49" charset="0"/>
              </a:rPr>
              <a:t>avg_effect</a:t>
            </a:r>
            <a:r>
              <a:rPr lang="en-US" sz="1100" dirty="0">
                <a:latin typeface="Menlo" panose="020B0609030804020204" pitchFamily="49" charset="0"/>
                <a:ea typeface="Menlo" panose="020B0609030804020204" pitchFamily="49" charset="0"/>
                <a:cs typeface="Menlo" panose="020B0609030804020204" pitchFamily="49" charset="0"/>
              </a:rPr>
              <a:t> × </a:t>
            </a:r>
            <a:r>
              <a:rPr lang="en-US" sz="1100" dirty="0" err="1">
                <a:latin typeface="Menlo" panose="020B0609030804020204" pitchFamily="49" charset="0"/>
                <a:ea typeface="Menlo" panose="020B0609030804020204" pitchFamily="49" charset="0"/>
                <a:cs typeface="Menlo" panose="020B0609030804020204" pitchFamily="49" charset="0"/>
              </a:rPr>
              <a:t>consistency_factor</a:t>
            </a:r>
            <a:r>
              <a:rPr lang="en-US" sz="1100" dirty="0">
                <a:latin typeface="Menlo" panose="020B0609030804020204" pitchFamily="49" charset="0"/>
                <a:ea typeface="Menlo" panose="020B0609030804020204" pitchFamily="49" charset="0"/>
                <a:cs typeface="Menlo" panose="020B0609030804020204" pitchFamily="49" charset="0"/>
              </a:rPr>
              <a: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 Validation Decision</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IF confidence ≥ 0.5 AND variation &lt; 2×avg_effect: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VALIDATE edge</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ADD intervention data to training dataset</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a:t>
            </a:r>
            <a:r>
              <a:rPr lang="en-US" sz="1100" dirty="0" err="1">
                <a:latin typeface="Menlo" panose="020B0609030804020204" pitchFamily="49" charset="0"/>
                <a:ea typeface="Menlo" panose="020B0609030804020204" pitchFamily="49" charset="0"/>
                <a:cs typeface="Menlo" panose="020B0609030804020204" pitchFamily="49" charset="0"/>
              </a:rPr>
              <a:t>validated_edges.add</a:t>
            </a:r>
            <a:r>
              <a:rPr lang="en-US" sz="1100" dirty="0">
                <a:latin typeface="Menlo" panose="020B0609030804020204" pitchFamily="49" charset="0"/>
                <a:ea typeface="Menlo" panose="020B0609030804020204" pitchFamily="49" charset="0"/>
                <a:cs typeface="Menlo" panose="020B0609030804020204" pitchFamily="49" charset="0"/>
              </a:rPr>
              <a:t>(edge)</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ELSE:</a:t>
            </a:r>
          </a:p>
          <a:p>
            <a:pPr>
              <a:lnSpc>
                <a:spcPct val="150000"/>
              </a:lnSpc>
            </a:pPr>
            <a:r>
              <a:rPr lang="en-US" sz="1100" dirty="0">
                <a:latin typeface="Menlo" panose="020B0609030804020204" pitchFamily="49" charset="0"/>
                <a:ea typeface="Menlo" panose="020B0609030804020204" pitchFamily="49" charset="0"/>
                <a:cs typeface="Menlo" panose="020B0609030804020204" pitchFamily="49" charset="0"/>
              </a:rPr>
              <a:t>        DISCARD edge</a:t>
            </a:r>
          </a:p>
        </p:txBody>
      </p:sp>
      <p:cxnSp>
        <p:nvCxnSpPr>
          <p:cNvPr id="8" name="Straight Connector 7">
            <a:extLst>
              <a:ext uri="{FF2B5EF4-FFF2-40B4-BE49-F238E27FC236}">
                <a16:creationId xmlns:a16="http://schemas.microsoft.com/office/drawing/2014/main" id="{DB890348-E2E9-23DC-EB53-422CB8432E05}"/>
              </a:ext>
            </a:extLst>
          </p:cNvPr>
          <p:cNvCxnSpPr>
            <a:cxnSpLocks/>
          </p:cNvCxnSpPr>
          <p:nvPr/>
        </p:nvCxnSpPr>
        <p:spPr>
          <a:xfrm>
            <a:off x="6595110" y="985254"/>
            <a:ext cx="0" cy="5556012"/>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A79C6A-73F3-C3B0-D5E9-C9572725F4AC}"/>
              </a:ext>
            </a:extLst>
          </p:cNvPr>
          <p:cNvSpPr txBox="1"/>
          <p:nvPr/>
        </p:nvSpPr>
        <p:spPr>
          <a:xfrm>
            <a:off x="446152" y="126275"/>
            <a:ext cx="11246733" cy="523220"/>
          </a:xfrm>
          <a:prstGeom prst="rect">
            <a:avLst/>
          </a:prstGeom>
          <a:noFill/>
        </p:spPr>
        <p:txBody>
          <a:bodyPr wrap="square">
            <a:spAutoFit/>
          </a:bodyPr>
          <a:lstStyle/>
          <a:p>
            <a:pPr>
              <a:buNone/>
            </a:pPr>
            <a:r>
              <a:rPr lang="en-US" sz="1400" b="1" dirty="0"/>
              <a:t>Stage 2: Iterative Testing Loop (repeat until max iterations or all validated)</a:t>
            </a:r>
          </a:p>
          <a:p>
            <a:pPr>
              <a:buNone/>
            </a:pPr>
            <a:r>
              <a:rPr lang="en-US" sz="1400" dirty="0"/>
              <a:t>For each edge in ranked order (starting with lowest confidence):</a:t>
            </a:r>
          </a:p>
        </p:txBody>
      </p:sp>
    </p:spTree>
    <p:extLst>
      <p:ext uri="{BB962C8B-B14F-4D97-AF65-F5344CB8AC3E}">
        <p14:creationId xmlns:p14="http://schemas.microsoft.com/office/powerpoint/2010/main" val="1509159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CD32-DDE1-F459-3BF9-0B1F95A3E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3F323-AC68-9830-9C49-1B864A957CFE}"/>
              </a:ext>
            </a:extLst>
          </p:cNvPr>
          <p:cNvSpPr>
            <a:spLocks noGrp="1"/>
          </p:cNvSpPr>
          <p:nvPr>
            <p:ph type="title"/>
          </p:nvPr>
        </p:nvSpPr>
        <p:spPr/>
        <p:txBody>
          <a:bodyPr/>
          <a:lstStyle/>
          <a:p>
            <a:r>
              <a:rPr lang="en-US" b="0" dirty="0"/>
              <a:t>Discovery Module: </a:t>
            </a:r>
            <a:r>
              <a:rPr lang="en-US" dirty="0"/>
              <a:t>DAG Update</a:t>
            </a:r>
          </a:p>
        </p:txBody>
      </p:sp>
      <p:sp>
        <p:nvSpPr>
          <p:cNvPr id="3" name="Content Placeholder 2">
            <a:extLst>
              <a:ext uri="{FF2B5EF4-FFF2-40B4-BE49-F238E27FC236}">
                <a16:creationId xmlns:a16="http://schemas.microsoft.com/office/drawing/2014/main" id="{C644AB3C-B77F-AC03-9CB6-33BDB9351EF6}"/>
              </a:ext>
            </a:extLst>
          </p:cNvPr>
          <p:cNvSpPr>
            <a:spLocks noGrp="1"/>
          </p:cNvSpPr>
          <p:nvPr>
            <p:ph idx="1"/>
          </p:nvPr>
        </p:nvSpPr>
        <p:spPr>
          <a:xfrm>
            <a:off x="6096000" y="1891604"/>
            <a:ext cx="4824761" cy="4001936"/>
          </a:xfrm>
        </p:spPr>
        <p:txBody>
          <a:bodyPr>
            <a:normAutofit/>
          </a:bodyPr>
          <a:lstStyle/>
          <a:p>
            <a:r>
              <a:rPr lang="en-US" dirty="0"/>
              <a:t>If intervention effects &gt; threshold:</a:t>
            </a:r>
          </a:p>
          <a:p>
            <a:pPr lvl="1"/>
            <a:r>
              <a:rPr lang="en-US" dirty="0"/>
              <a:t>Continue testing and append intervention data to dataset</a:t>
            </a:r>
          </a:p>
          <a:p>
            <a:pPr lvl="1"/>
            <a:r>
              <a:rPr lang="en-US" dirty="0"/>
              <a:t>Else, discard edge</a:t>
            </a:r>
          </a:p>
          <a:p>
            <a:r>
              <a:rPr lang="en-US" dirty="0"/>
              <a:t>Update final DAG with validated edge</a:t>
            </a:r>
          </a:p>
          <a:p>
            <a:r>
              <a:rPr lang="en-US" dirty="0"/>
              <a:t>Repeat until:</a:t>
            </a:r>
          </a:p>
          <a:p>
            <a:pPr lvl="1"/>
            <a:r>
              <a:rPr lang="en-US" dirty="0"/>
              <a:t>all candidate edges are evaluated</a:t>
            </a:r>
          </a:p>
          <a:p>
            <a:pPr lvl="1"/>
            <a:r>
              <a:rPr lang="en-US" dirty="0" err="1"/>
              <a:t>Tmax</a:t>
            </a:r>
            <a:r>
              <a:rPr lang="en-US" dirty="0"/>
              <a:t> interventions is reached</a:t>
            </a:r>
          </a:p>
          <a:p>
            <a:pPr lvl="1"/>
            <a:r>
              <a:rPr lang="en-US" dirty="0"/>
              <a:t>learned DAG converges</a:t>
            </a:r>
          </a:p>
        </p:txBody>
      </p:sp>
      <p:pic>
        <p:nvPicPr>
          <p:cNvPr id="4" name="Picture 2">
            <a:extLst>
              <a:ext uri="{FF2B5EF4-FFF2-40B4-BE49-F238E27FC236}">
                <a16:creationId xmlns:a16="http://schemas.microsoft.com/office/drawing/2014/main" id="{F86E0A63-CE9C-4385-625A-DA1C220755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956" r="1486" b="-737"/>
          <a:stretch>
            <a:fillRect/>
          </a:stretch>
        </p:blipFill>
        <p:spPr bwMode="auto">
          <a:xfrm>
            <a:off x="1271239" y="1674960"/>
            <a:ext cx="4274636" cy="443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32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5B1613-1863-DB90-F304-72C4CBF7645C}"/>
              </a:ext>
            </a:extLst>
          </p:cNvPr>
          <p:cNvSpPr>
            <a:spLocks noGrp="1"/>
          </p:cNvSpPr>
          <p:nvPr>
            <p:ph idx="1"/>
          </p:nvPr>
        </p:nvSpPr>
        <p:spPr>
          <a:xfrm>
            <a:off x="734921" y="1257816"/>
            <a:ext cx="6100220" cy="5051544"/>
          </a:xfrm>
        </p:spPr>
        <p:txBody>
          <a:bodyPr>
            <a:normAutofit lnSpcReduction="10000"/>
          </a:bodyPr>
          <a:lstStyle/>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IF any edges validated in iteration:</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 Update training data</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training_data</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original_data</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intervention_results</a:t>
            </a: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 Regenerate hypotheses with new data</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PC_dag</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run_PC_algorithm</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training_data</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SAM_dag</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run_SAM_algorithm</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training_data</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LLM_dag</a:t>
            </a:r>
            <a:r>
              <a:rPr lang="en-US" sz="1200" dirty="0">
                <a:latin typeface="Menlo" panose="020B0609030804020204" pitchFamily="49" charset="0"/>
                <a:ea typeface="Menlo" panose="020B0609030804020204" pitchFamily="49" charset="0"/>
                <a:cs typeface="Menlo" panose="020B0609030804020204" pitchFamily="49" charset="0"/>
              </a:rPr>
              <a:t> = </a:t>
            </a:r>
            <a:r>
              <a:rPr lang="en-US" sz="1200" dirty="0" err="1">
                <a:latin typeface="Menlo" panose="020B0609030804020204" pitchFamily="49" charset="0"/>
                <a:ea typeface="Menlo" panose="020B0609030804020204" pitchFamily="49" charset="0"/>
                <a:cs typeface="Menlo" panose="020B0609030804020204" pitchFamily="49" charset="0"/>
              </a:rPr>
              <a:t>run_LLM_algorithm</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training_data</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 Re-rank remaining edges</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union_edges</a:t>
            </a:r>
            <a:r>
              <a:rPr lang="en-US" sz="1200" dirty="0">
                <a:latin typeface="Menlo" panose="020B0609030804020204" pitchFamily="49" charset="0"/>
                <a:ea typeface="Menlo" panose="020B0609030804020204" pitchFamily="49" charset="0"/>
                <a:cs typeface="Menlo" panose="020B0609030804020204" pitchFamily="49" charset="0"/>
              </a:rPr>
              <a:t> = (PC ∪ SAM ∪ LLM) - </a:t>
            </a:r>
            <a:r>
              <a:rPr lang="en-US" sz="1200" dirty="0" err="1">
                <a:latin typeface="Menlo" panose="020B0609030804020204" pitchFamily="49" charset="0"/>
                <a:ea typeface="Menlo" panose="020B0609030804020204" pitchFamily="49" charset="0"/>
                <a:cs typeface="Menlo" panose="020B0609030804020204" pitchFamily="49" charset="0"/>
              </a:rPr>
              <a:t>validated_edges</a:t>
            </a: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re_rank_by_method_agreement</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union_edges</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 Restart testing from lowest confidence edge</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GOTO Stage 2</a:t>
            </a:r>
          </a:p>
        </p:txBody>
      </p:sp>
      <p:sp>
        <p:nvSpPr>
          <p:cNvPr id="5" name="TextBox 4">
            <a:extLst>
              <a:ext uri="{FF2B5EF4-FFF2-40B4-BE49-F238E27FC236}">
                <a16:creationId xmlns:a16="http://schemas.microsoft.com/office/drawing/2014/main" id="{1185574F-8766-9414-4337-B9FFA905AE89}"/>
              </a:ext>
            </a:extLst>
          </p:cNvPr>
          <p:cNvSpPr txBox="1"/>
          <p:nvPr/>
        </p:nvSpPr>
        <p:spPr>
          <a:xfrm>
            <a:off x="612646" y="548640"/>
            <a:ext cx="10405873" cy="523220"/>
          </a:xfrm>
          <a:prstGeom prst="rect">
            <a:avLst/>
          </a:prstGeom>
          <a:noFill/>
        </p:spPr>
        <p:txBody>
          <a:bodyPr wrap="square">
            <a:spAutoFit/>
          </a:bodyPr>
          <a:lstStyle/>
          <a:p>
            <a:r>
              <a:rPr lang="en-US" sz="2800" b="1" dirty="0"/>
              <a:t>Stage 3: DAG Regeneration</a:t>
            </a:r>
            <a:r>
              <a:rPr lang="en-US" sz="2800" dirty="0"/>
              <a:t> (after each validated edge)</a:t>
            </a:r>
          </a:p>
        </p:txBody>
      </p:sp>
    </p:spTree>
    <p:extLst>
      <p:ext uri="{BB962C8B-B14F-4D97-AF65-F5344CB8AC3E}">
        <p14:creationId xmlns:p14="http://schemas.microsoft.com/office/powerpoint/2010/main" val="3738063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A4C92-E561-F05E-F1E6-E0D113D88CDF}"/>
              </a:ext>
            </a:extLst>
          </p:cNvPr>
          <p:cNvSpPr>
            <a:spLocks noGrp="1"/>
          </p:cNvSpPr>
          <p:nvPr>
            <p:ph type="title"/>
          </p:nvPr>
        </p:nvSpPr>
        <p:spPr/>
        <p:txBody>
          <a:bodyPr>
            <a:normAutofit/>
          </a:bodyPr>
          <a:lstStyle/>
          <a:p>
            <a:r>
              <a:rPr lang="en-US" sz="3200" dirty="0"/>
              <a:t>Stage 4: </a:t>
            </a:r>
            <a:r>
              <a:rPr lang="en-US" sz="3200" b="0" dirty="0"/>
              <a:t>Final DAG Construction</a:t>
            </a:r>
          </a:p>
        </p:txBody>
      </p:sp>
      <p:sp>
        <p:nvSpPr>
          <p:cNvPr id="3" name="Content Placeholder 2">
            <a:extLst>
              <a:ext uri="{FF2B5EF4-FFF2-40B4-BE49-F238E27FC236}">
                <a16:creationId xmlns:a16="http://schemas.microsoft.com/office/drawing/2014/main" id="{D076CF2B-62C8-5282-03C2-B6DAD4811A9B}"/>
              </a:ext>
            </a:extLst>
          </p:cNvPr>
          <p:cNvSpPr>
            <a:spLocks noGrp="1"/>
          </p:cNvSpPr>
          <p:nvPr>
            <p:ph idx="1"/>
          </p:nvPr>
        </p:nvSpPr>
        <p:spPr>
          <a:xfrm>
            <a:off x="925774" y="1384062"/>
            <a:ext cx="6713982" cy="4593828"/>
          </a:xfrm>
        </p:spPr>
        <p:txBody>
          <a:bodyPr>
            <a:normAutofit/>
          </a:bodyPr>
          <a:lstStyle/>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Build DAG from validated edges only</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G = </a:t>
            </a:r>
            <a:r>
              <a:rPr lang="en-US" sz="1200" dirty="0" err="1">
                <a:latin typeface="Menlo" panose="020B0609030804020204" pitchFamily="49" charset="0"/>
                <a:ea typeface="Menlo" panose="020B0609030804020204" pitchFamily="49" charset="0"/>
                <a:cs typeface="Menlo" panose="020B0609030804020204" pitchFamily="49" charset="0"/>
              </a:rPr>
              <a:t>DirectedGraph</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200" dirty="0" err="1">
                <a:latin typeface="Menlo" panose="020B0609030804020204" pitchFamily="49" charset="0"/>
                <a:ea typeface="Menlo" panose="020B0609030804020204" pitchFamily="49" charset="0"/>
                <a:cs typeface="Menlo" panose="020B0609030804020204" pitchFamily="49" charset="0"/>
              </a:rPr>
              <a:t>G.add_nodes</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all_variables</a:t>
            </a:r>
            <a:r>
              <a:rPr lang="en-US" sz="1200"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Add edges in confidence order, maintaining acyclicity</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FOR edge IN sorted(</a:t>
            </a:r>
            <a:r>
              <a:rPr lang="en-US" sz="1200" dirty="0" err="1">
                <a:latin typeface="Menlo" panose="020B0609030804020204" pitchFamily="49" charset="0"/>
                <a:ea typeface="Menlo" panose="020B0609030804020204" pitchFamily="49" charset="0"/>
                <a:cs typeface="Menlo" panose="020B0609030804020204" pitchFamily="49" charset="0"/>
              </a:rPr>
              <a:t>validated_edges</a:t>
            </a:r>
            <a:r>
              <a:rPr lang="en-US" sz="1200" dirty="0">
                <a:latin typeface="Menlo" panose="020B0609030804020204" pitchFamily="49" charset="0"/>
                <a:ea typeface="Menlo" panose="020B0609030804020204" pitchFamily="49" charset="0"/>
                <a:cs typeface="Menlo" panose="020B0609030804020204" pitchFamily="49" charset="0"/>
              </a:rPr>
              <a:t>, by=confidence, descending):</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G.add_edge</a:t>
            </a:r>
            <a:r>
              <a:rPr lang="en-US" sz="1200" dirty="0">
                <a:latin typeface="Menlo" panose="020B0609030804020204" pitchFamily="49" charset="0"/>
                <a:ea typeface="Menlo" panose="020B0609030804020204" pitchFamily="49" charset="0"/>
                <a:cs typeface="Menlo" panose="020B0609030804020204" pitchFamily="49" charset="0"/>
              </a:rPr>
              <a:t>(edge)</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IF </a:t>
            </a:r>
            <a:r>
              <a:rPr lang="en-US" sz="1200" dirty="0" err="1">
                <a:latin typeface="Menlo" panose="020B0609030804020204" pitchFamily="49" charset="0"/>
                <a:ea typeface="Menlo" panose="020B0609030804020204" pitchFamily="49" charset="0"/>
                <a:cs typeface="Menlo" panose="020B0609030804020204" pitchFamily="49" charset="0"/>
              </a:rPr>
              <a:t>creates_cycle</a:t>
            </a:r>
            <a:r>
              <a:rPr lang="en-US" sz="1200" dirty="0">
                <a:latin typeface="Menlo" panose="020B0609030804020204" pitchFamily="49" charset="0"/>
                <a:ea typeface="Menlo" panose="020B0609030804020204" pitchFamily="49" charset="0"/>
                <a:cs typeface="Menlo" panose="020B0609030804020204" pitchFamily="49" charset="0"/>
              </a:rPr>
              <a:t>(G):</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G.remove_edge</a:t>
            </a:r>
            <a:r>
              <a:rPr lang="en-US" sz="1200" dirty="0">
                <a:latin typeface="Menlo" panose="020B0609030804020204" pitchFamily="49" charset="0"/>
                <a:ea typeface="Menlo" panose="020B0609030804020204" pitchFamily="49" charset="0"/>
                <a:cs typeface="Menlo" panose="020B0609030804020204" pitchFamily="49" charset="0"/>
              </a:rPr>
              <a:t>(edge)</a:t>
            </a: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        LOG("Edge discarded due to cycle")</a:t>
            </a:r>
          </a:p>
          <a:p>
            <a:pPr marL="0" indent="0">
              <a:buNone/>
            </a:pPr>
            <a:endParaRPr lang="en-US" sz="12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200" dirty="0">
                <a:latin typeface="Menlo" panose="020B0609030804020204" pitchFamily="49" charset="0"/>
                <a:ea typeface="Menlo" panose="020B0609030804020204" pitchFamily="49" charset="0"/>
                <a:cs typeface="Menlo" panose="020B0609030804020204" pitchFamily="49" charset="0"/>
              </a:rPr>
              <a:t>RETURN G</a:t>
            </a:r>
          </a:p>
        </p:txBody>
      </p:sp>
    </p:spTree>
    <p:extLst>
      <p:ext uri="{BB962C8B-B14F-4D97-AF65-F5344CB8AC3E}">
        <p14:creationId xmlns:p14="http://schemas.microsoft.com/office/powerpoint/2010/main" val="201530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16C76-536D-EC41-3064-3872BB381A1F}"/>
              </a:ext>
            </a:extLst>
          </p:cNvPr>
          <p:cNvSpPr>
            <a:spLocks noGrp="1"/>
          </p:cNvSpPr>
          <p:nvPr>
            <p:ph type="title"/>
          </p:nvPr>
        </p:nvSpPr>
        <p:spPr/>
        <p:txBody>
          <a:bodyPr/>
          <a:lstStyle/>
          <a:p>
            <a:r>
              <a:rPr lang="en-US" dirty="0"/>
              <a:t>Policy Engine</a:t>
            </a:r>
          </a:p>
        </p:txBody>
      </p:sp>
      <p:pic>
        <p:nvPicPr>
          <p:cNvPr id="4098" name="Picture 2">
            <a:extLst>
              <a:ext uri="{FF2B5EF4-FFF2-40B4-BE49-F238E27FC236}">
                <a16:creationId xmlns:a16="http://schemas.microsoft.com/office/drawing/2014/main" id="{6F589B83-AF6A-181A-995C-BF89269B7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12" t="10591" r="3182" b="20155"/>
          <a:stretch>
            <a:fillRect/>
          </a:stretch>
        </p:blipFill>
        <p:spPr bwMode="auto">
          <a:xfrm>
            <a:off x="612648" y="1471961"/>
            <a:ext cx="6055781" cy="425976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EAB41CC1-6983-42A5-FEDE-2164396EEC43}"/>
              </a:ext>
            </a:extLst>
          </p:cNvPr>
          <p:cNvSpPr>
            <a:spLocks noGrp="1"/>
          </p:cNvSpPr>
          <p:nvPr>
            <p:ph idx="1"/>
          </p:nvPr>
        </p:nvSpPr>
        <p:spPr>
          <a:xfrm>
            <a:off x="7085411" y="1304930"/>
            <a:ext cx="4493941" cy="4593828"/>
          </a:xfrm>
        </p:spPr>
        <p:txBody>
          <a:bodyPr>
            <a:normAutofit/>
          </a:bodyPr>
          <a:lstStyle/>
          <a:p>
            <a:r>
              <a:rPr lang="en-US" dirty="0"/>
              <a:t>Validated DAG </a:t>
            </a:r>
            <a:r>
              <a:rPr lang="en-US" dirty="0">
                <a:sym typeface="Wingdings" pitchFamily="2" charset="2"/>
              </a:rPr>
              <a:t> world model</a:t>
            </a:r>
          </a:p>
          <a:p>
            <a:r>
              <a:rPr lang="en-US" dirty="0"/>
              <a:t>For each edge:</a:t>
            </a:r>
          </a:p>
          <a:p>
            <a:pPr lvl="1"/>
            <a:r>
              <a:rPr lang="en-US" dirty="0"/>
              <a:t>Get </a:t>
            </a:r>
            <a:r>
              <a:rPr lang="en-US" dirty="0" err="1"/>
              <a:t>effect_strength</a:t>
            </a:r>
            <a:r>
              <a:rPr lang="en-US" dirty="0"/>
              <a:t> from past intervention data</a:t>
            </a:r>
          </a:p>
          <a:p>
            <a:pPr lvl="1"/>
            <a:r>
              <a:rPr lang="en-US" dirty="0"/>
              <a:t>Adjust controls accordingly</a:t>
            </a:r>
          </a:p>
          <a:p>
            <a:pPr lvl="1"/>
            <a:r>
              <a:rPr lang="en-US" dirty="0"/>
              <a:t>Apply necessary constraints to all adjustments</a:t>
            </a:r>
          </a:p>
          <a:p>
            <a:pPr lvl="1"/>
            <a:r>
              <a:rPr lang="en-US" dirty="0"/>
              <a:t>Return final policy</a:t>
            </a:r>
          </a:p>
        </p:txBody>
      </p:sp>
    </p:spTree>
    <p:extLst>
      <p:ext uri="{BB962C8B-B14F-4D97-AF65-F5344CB8AC3E}">
        <p14:creationId xmlns:p14="http://schemas.microsoft.com/office/powerpoint/2010/main" val="2511035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9D6B-7B9A-EA8F-0C1F-12172315D90C}"/>
              </a:ext>
            </a:extLst>
          </p:cNvPr>
          <p:cNvSpPr>
            <a:spLocks noGrp="1"/>
          </p:cNvSpPr>
          <p:nvPr>
            <p:ph type="title"/>
          </p:nvPr>
        </p:nvSpPr>
        <p:spPr>
          <a:xfrm>
            <a:off x="740285" y="192636"/>
            <a:ext cx="10653578" cy="51658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sz="2000" dirty="0"/>
              <a:t>Mock Example: </a:t>
            </a:r>
            <a:r>
              <a:rPr lang="en-US" sz="2000" b="0" dirty="0"/>
              <a:t>Causal Optimization</a:t>
            </a:r>
          </a:p>
        </p:txBody>
      </p:sp>
      <p:sp>
        <p:nvSpPr>
          <p:cNvPr id="4" name="Rectangle 1">
            <a:extLst>
              <a:ext uri="{FF2B5EF4-FFF2-40B4-BE49-F238E27FC236}">
                <a16:creationId xmlns:a16="http://schemas.microsoft.com/office/drawing/2014/main" id="{26AF0F14-99DF-A7BA-C242-4C1724B40752}"/>
              </a:ext>
            </a:extLst>
          </p:cNvPr>
          <p:cNvSpPr>
            <a:spLocks noGrp="1" noChangeArrowheads="1"/>
          </p:cNvSpPr>
          <p:nvPr>
            <p:ph idx="1"/>
          </p:nvPr>
        </p:nvSpPr>
        <p:spPr bwMode="auto">
          <a:xfrm>
            <a:off x="813751" y="747403"/>
            <a:ext cx="4924029" cy="595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t" anchorCtr="0" compatLnSpc="1">
            <a:prstTxWarp prst="textNoShape">
              <a:avLst/>
            </a:prstTxWarp>
            <a:spAutoFit/>
          </a:bodyPr>
          <a:lstStyle/>
          <a:p>
            <a:pPr marL="0" indent="0">
              <a:lnSpc>
                <a:spcPct val="100000"/>
              </a:lnSpc>
              <a:buNone/>
            </a:pPr>
            <a:r>
              <a:rPr lang="en-US" sz="1000" b="1" dirty="0">
                <a:latin typeface="Menlo" panose="020B0609030804020204" pitchFamily="49" charset="0"/>
                <a:ea typeface="Menlo" panose="020B0609030804020204" pitchFamily="49" charset="0"/>
                <a:cs typeface="Menlo" panose="020B0609030804020204" pitchFamily="49" charset="0"/>
              </a:rPr>
              <a:t>Validated DAG</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Temperature → </a:t>
            </a:r>
            <a:r>
              <a:rPr lang="en-US" sz="1000" dirty="0" err="1">
                <a:latin typeface="Menlo" panose="020B0609030804020204" pitchFamily="49" charset="0"/>
                <a:ea typeface="Menlo" panose="020B0609030804020204" pitchFamily="49" charset="0"/>
                <a:cs typeface="Menlo" panose="020B0609030804020204" pitchFamily="49" charset="0"/>
              </a:rPr>
              <a:t>EnergyConsumption</a:t>
            </a:r>
            <a:r>
              <a:rPr lang="en-US" sz="1000" dirty="0">
                <a:latin typeface="Menlo" panose="020B0609030804020204" pitchFamily="49" charset="0"/>
                <a:ea typeface="Menlo" panose="020B0609030804020204" pitchFamily="49" charset="0"/>
                <a:cs typeface="Menlo" panose="020B0609030804020204" pitchFamily="49" charset="0"/>
              </a:rPr>
              <a:t> (correlation: 0.82)</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Temperature → </a:t>
            </a:r>
            <a:r>
              <a:rPr lang="en-US" sz="1000" dirty="0" err="1">
                <a:latin typeface="Menlo" panose="020B0609030804020204" pitchFamily="49" charset="0"/>
                <a:ea typeface="Menlo" panose="020B0609030804020204" pitchFamily="49" charset="0"/>
                <a:cs typeface="Menlo" panose="020B0609030804020204" pitchFamily="49" charset="0"/>
              </a:rPr>
              <a:t>OverallSatisfaction</a:t>
            </a:r>
            <a:r>
              <a:rPr lang="en-US" sz="1000" dirty="0">
                <a:latin typeface="Menlo" panose="020B0609030804020204" pitchFamily="49" charset="0"/>
                <a:ea typeface="Menlo" panose="020B0609030804020204" pitchFamily="49" charset="0"/>
                <a:cs typeface="Menlo" panose="020B0609030804020204" pitchFamily="49" charset="0"/>
              </a:rPr>
              <a:t> (correlation: 0.68)</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Humidity → </a:t>
            </a:r>
            <a:r>
              <a:rPr lang="en-US" sz="1000" dirty="0" err="1">
                <a:latin typeface="Menlo" panose="020B0609030804020204" pitchFamily="49" charset="0"/>
                <a:ea typeface="Menlo" panose="020B0609030804020204" pitchFamily="49" charset="0"/>
                <a:cs typeface="Menlo" panose="020B0609030804020204" pitchFamily="49" charset="0"/>
              </a:rPr>
              <a:t>OverallSatisfaction</a:t>
            </a:r>
            <a:r>
              <a:rPr lang="en-US" sz="1000" dirty="0">
                <a:latin typeface="Menlo" panose="020B0609030804020204" pitchFamily="49" charset="0"/>
                <a:ea typeface="Menlo" panose="020B0609030804020204" pitchFamily="49" charset="0"/>
                <a:cs typeface="Menlo" panose="020B0609030804020204" pitchFamily="49" charset="0"/>
              </a:rPr>
              <a:t> (correlation: 0.45)</a:t>
            </a:r>
          </a:p>
          <a:p>
            <a:pPr marL="0" indent="0">
              <a:lnSpc>
                <a:spcPct val="100000"/>
              </a:lnSpc>
              <a:buNone/>
            </a:pPr>
            <a:endParaRPr lang="en-US" sz="1000" b="1"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000" b="1" dirty="0">
                <a:latin typeface="Menlo" panose="020B0609030804020204" pitchFamily="49" charset="0"/>
                <a:ea typeface="Menlo" panose="020B0609030804020204" pitchFamily="49" charset="0"/>
                <a:cs typeface="Menlo" panose="020B0609030804020204" pitchFamily="49" charset="0"/>
              </a:rPr>
              <a:t>Input Parameters</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objectives =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energyconsumption</a:t>
            </a:r>
            <a:r>
              <a:rPr lang="en-US" sz="1000" dirty="0">
                <a:latin typeface="Menlo" panose="020B0609030804020204" pitchFamily="49" charset="0"/>
                <a:ea typeface="Menlo" panose="020B0609030804020204" pitchFamily="49" charset="0"/>
                <a:cs typeface="Menlo" panose="020B0609030804020204" pitchFamily="49" charset="0"/>
              </a:rPr>
              <a:t>': {'target': 20.0, 'weight': 0.4},</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overallsatisfaction</a:t>
            </a:r>
            <a:r>
              <a:rPr lang="en-US" sz="1000" dirty="0">
                <a:latin typeface="Menlo" panose="020B0609030804020204" pitchFamily="49" charset="0"/>
                <a:ea typeface="Menlo" panose="020B0609030804020204" pitchFamily="49" charset="0"/>
                <a:cs typeface="Menlo" panose="020B0609030804020204" pitchFamily="49" charset="0"/>
              </a:rPr>
              <a:t>': {'target': 80.0, 'weight': 0.6}</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constraints =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'Temperature’: (18.0, 30.0),	#</a:t>
            </a:r>
            <a:r>
              <a:rPr lang="en-US" sz="1000" dirty="0"/>
              <a:t>°C</a:t>
            </a:r>
            <a:endParaRPr lang="en-US" sz="10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'Humidity’: (30.0, 70.0),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comfort_limit</a:t>
            </a:r>
            <a:r>
              <a:rPr lang="en-US" sz="1000" dirty="0">
                <a:latin typeface="Menlo" panose="020B0609030804020204" pitchFamily="49" charset="0"/>
                <a:ea typeface="Menlo" panose="020B0609030804020204" pitchFamily="49" charset="0"/>
                <a:cs typeface="Menlo" panose="020B0609030804020204" pitchFamily="49" charset="0"/>
              </a:rPr>
              <a:t>': 0.7</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a:t>
            </a:r>
          </a:p>
          <a:p>
            <a:pPr marL="0" indent="0">
              <a:lnSpc>
                <a:spcPct val="100000"/>
              </a:lnSpc>
              <a:buNone/>
            </a:pPr>
            <a:r>
              <a:rPr lang="en-US" sz="1000" dirty="0" err="1">
                <a:latin typeface="Menlo" panose="020B0609030804020204" pitchFamily="49" charset="0"/>
                <a:ea typeface="Menlo" panose="020B0609030804020204" pitchFamily="49" charset="0"/>
                <a:cs typeface="Menlo" panose="020B0609030804020204" pitchFamily="49" charset="0"/>
              </a:rPr>
              <a:t>current_state</a:t>
            </a:r>
            <a:r>
              <a:rPr lang="en-US" sz="1000" dirty="0">
                <a:latin typeface="Menlo" panose="020B0609030804020204" pitchFamily="49" charset="0"/>
                <a:ea typeface="Menlo" panose="020B0609030804020204" pitchFamily="49" charset="0"/>
                <a:cs typeface="Menlo" panose="020B0609030804020204" pitchFamily="49" charset="0"/>
              </a:rPr>
              <a:t> =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'Temperature’: 23.4,	#</a:t>
            </a:r>
            <a:r>
              <a:rPr lang="en-US" sz="1000" dirty="0"/>
              <a:t>°C</a:t>
            </a:r>
            <a:endParaRPr lang="en-US" sz="10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'Humidity’: 46.0,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EnergyConsumption</a:t>
            </a:r>
            <a:r>
              <a:rPr lang="en-US" sz="1000" dirty="0">
                <a:latin typeface="Menlo" panose="020B0609030804020204" pitchFamily="49" charset="0"/>
                <a:ea typeface="Menlo" panose="020B0609030804020204" pitchFamily="49" charset="0"/>
                <a:cs typeface="Menlo" panose="020B0609030804020204" pitchFamily="49" charset="0"/>
              </a:rPr>
              <a:t>': 28.0, 	</a:t>
            </a:r>
            <a:r>
              <a:rPr lang="en-US" sz="1000" dirty="0"/>
              <a:t>#kWh</a:t>
            </a:r>
            <a:endParaRPr lang="en-US" sz="1000" dirty="0">
              <a:latin typeface="Menlo" panose="020B0609030804020204" pitchFamily="49" charset="0"/>
              <a:ea typeface="Menlo" panose="020B0609030804020204" pitchFamily="49" charset="0"/>
              <a:cs typeface="Menlo" panose="020B0609030804020204" pitchFamily="49" charset="0"/>
            </a:endParaRP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OverallSatisfaction</a:t>
            </a:r>
            <a:r>
              <a:rPr lang="en-US" sz="1000" dirty="0">
                <a:latin typeface="Menlo" panose="020B0609030804020204" pitchFamily="49" charset="0"/>
                <a:ea typeface="Menlo" panose="020B0609030804020204" pitchFamily="49" charset="0"/>
                <a:cs typeface="Menlo" panose="020B0609030804020204" pitchFamily="49" charset="0"/>
              </a:rPr>
              <a:t>': 72.0 	#%</a:t>
            </a:r>
          </a:p>
          <a:p>
            <a:pPr marL="0" indent="0">
              <a:lnSpc>
                <a:spcPct val="100000"/>
              </a:lnSpc>
              <a:buNone/>
            </a:pPr>
            <a:r>
              <a:rPr lang="en-US" sz="1000" dirty="0">
                <a:latin typeface="Menlo" panose="020B0609030804020204" pitchFamily="49" charset="0"/>
                <a:ea typeface="Menlo" panose="020B0609030804020204" pitchFamily="49" charset="0"/>
                <a:cs typeface="Menlo" panose="020B0609030804020204" pitchFamily="49" charset="0"/>
              </a:rPr>
              <a:t>}</a:t>
            </a:r>
          </a:p>
        </p:txBody>
      </p:sp>
      <p:sp>
        <p:nvSpPr>
          <p:cNvPr id="6" name="TextBox 5">
            <a:extLst>
              <a:ext uri="{FF2B5EF4-FFF2-40B4-BE49-F238E27FC236}">
                <a16:creationId xmlns:a16="http://schemas.microsoft.com/office/drawing/2014/main" id="{59824F59-8397-5F0B-8407-B0066D134E51}"/>
              </a:ext>
            </a:extLst>
          </p:cNvPr>
          <p:cNvSpPr txBox="1"/>
          <p:nvPr/>
        </p:nvSpPr>
        <p:spPr>
          <a:xfrm>
            <a:off x="5916890" y="463470"/>
            <a:ext cx="5297863" cy="593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rtlCol="0" anchor="t" anchorCtr="0" compatLnSpc="1">
            <a:prstTxWarp prst="textNoShape">
              <a:avLst/>
            </a:prstTxWarp>
            <a:spAutoFit/>
          </a:bodyPr>
          <a:lstStyle>
            <a:lvl1pPr indent="0">
              <a:lnSpc>
                <a:spcPct val="100000"/>
              </a:lnSpc>
              <a:spcBef>
                <a:spcPts val="1000"/>
              </a:spcBef>
              <a:buFont typeface="Arial" panose="020B0604020202020204" pitchFamily="34" charset="0"/>
              <a:buNone/>
              <a:defRPr sz="800" b="1">
                <a:latin typeface="Menlo" panose="020B0609030804020204" pitchFamily="49" charset="0"/>
                <a:ea typeface="Menlo" panose="020B0609030804020204" pitchFamily="49" charset="0"/>
                <a:cs typeface="Menlo" panose="020B0609030804020204" pitchFamily="49" charset="0"/>
              </a:defRPr>
            </a:lvl1pPr>
            <a:lvl2pPr indent="-228600">
              <a:lnSpc>
                <a:spcPct val="120000"/>
              </a:lnSpc>
              <a:spcBef>
                <a:spcPts val="500"/>
              </a:spcBef>
              <a:buFont typeface="Arial" panose="020B0604020202020204" pitchFamily="34" charset="0"/>
              <a:buChar char="•"/>
            </a:lvl2pPr>
            <a:lvl3pPr marL="685800" indent="-228600">
              <a:lnSpc>
                <a:spcPct val="120000"/>
              </a:lnSpc>
              <a:spcBef>
                <a:spcPts val="500"/>
              </a:spcBef>
              <a:buFont typeface="Arial" panose="020B0604020202020204" pitchFamily="34" charset="0"/>
              <a:buChar char="•"/>
              <a:defRPr sz="1600"/>
            </a:lvl3pPr>
            <a:lvl4pPr marL="914400" indent="-228600">
              <a:lnSpc>
                <a:spcPct val="120000"/>
              </a:lnSpc>
              <a:spcBef>
                <a:spcPts val="500"/>
              </a:spcBef>
              <a:buFont typeface="Arial" panose="020B0604020202020204" pitchFamily="34" charset="0"/>
              <a:buChar char="•"/>
              <a:defRPr sz="1400"/>
            </a:lvl4pPr>
            <a:lvl5pPr marL="11430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000" dirty="0"/>
              <a:t>Step 1: Initialize (current setpoints)</a:t>
            </a:r>
          </a:p>
          <a:p>
            <a:r>
              <a:rPr lang="en-US" sz="1000" b="0" dirty="0"/>
              <a:t>policy = {'Temperature’: 23.5, 'Humidity’: 46.0}</a:t>
            </a:r>
          </a:p>
          <a:p>
            <a:endParaRPr lang="en-US" sz="500" b="0" dirty="0"/>
          </a:p>
          <a:p>
            <a:r>
              <a:rPr lang="en-US" sz="1000" dirty="0"/>
              <a:t>Step 2: Edge - </a:t>
            </a:r>
            <a:r>
              <a:rPr lang="en-US" sz="1000" b="0" i="1" dirty="0"/>
              <a:t>Temperature → </a:t>
            </a:r>
            <a:r>
              <a:rPr lang="en-US" sz="1000" b="0" i="1" dirty="0" err="1"/>
              <a:t>EnergyConsumption</a:t>
            </a:r>
            <a:endParaRPr lang="en-US" sz="1000" b="0" i="1" dirty="0"/>
          </a:p>
          <a:p>
            <a:r>
              <a:rPr lang="en-US" sz="1000" b="0" dirty="0" err="1"/>
              <a:t>effect_strength</a:t>
            </a:r>
            <a:r>
              <a:rPr lang="en-US" sz="1000" b="0" dirty="0"/>
              <a:t> = 0.82</a:t>
            </a:r>
          </a:p>
          <a:p>
            <a:r>
              <a:rPr lang="en-US" sz="1000" b="0" dirty="0"/>
              <a:t>reduction = 0.4 × 0.82 × 0.4 × 0.7 = 0.092</a:t>
            </a:r>
          </a:p>
          <a:p>
            <a:r>
              <a:rPr lang="en-US" sz="1000" dirty="0"/>
              <a:t># Convert to temperature change: 0.092 × (30 - 18) = 1.1°C</a:t>
            </a:r>
            <a:endParaRPr lang="en-US" sz="1000" b="0" dirty="0"/>
          </a:p>
          <a:p>
            <a:r>
              <a:rPr lang="en-US" sz="1000" b="0" dirty="0"/>
              <a:t>policy['Temperature'] = clip(23.4 - 1.1, 18.0, 30.0) = 22.3 #°C</a:t>
            </a:r>
          </a:p>
          <a:p>
            <a:endParaRPr lang="en-US" sz="500" b="0" dirty="0"/>
          </a:p>
          <a:p>
            <a:r>
              <a:rPr lang="en-US" sz="1000" dirty="0"/>
              <a:t>Step 3: Edge - </a:t>
            </a:r>
            <a:r>
              <a:rPr lang="en-US" sz="1000" b="0" i="1" dirty="0"/>
              <a:t>Temperature → </a:t>
            </a:r>
            <a:r>
              <a:rPr lang="en-US" sz="1000" b="0" i="1" dirty="0" err="1"/>
              <a:t>OverallSatisfaction</a:t>
            </a:r>
            <a:endParaRPr lang="en-US" sz="1000" b="0" i="1" dirty="0"/>
          </a:p>
          <a:p>
            <a:r>
              <a:rPr lang="en-US" sz="1000" b="0" dirty="0" err="1"/>
              <a:t>effect_strength</a:t>
            </a:r>
            <a:r>
              <a:rPr lang="en-US" sz="1000" b="0" dirty="0"/>
              <a:t> = 0.68</a:t>
            </a:r>
          </a:p>
          <a:p>
            <a:r>
              <a:rPr lang="en-US" sz="1000" b="0" dirty="0"/>
              <a:t>boost = 0.3 × 0.68 × 0.6 × (2.0 - 0.7) = 0.159</a:t>
            </a:r>
          </a:p>
          <a:p>
            <a:r>
              <a:rPr lang="en-US" sz="1000" dirty="0"/>
              <a:t># Convert to temperature change: 0.159 × 12 = 1.9°C </a:t>
            </a:r>
          </a:p>
          <a:p>
            <a:r>
              <a:rPr lang="en-US" sz="1000" b="0" dirty="0"/>
              <a:t>policy['Temperature'] = clip(22.3 + 1.9, 18.0, 30.0) = 24.2 #°C</a:t>
            </a:r>
          </a:p>
          <a:p>
            <a:endParaRPr lang="en-US" sz="500" b="0" dirty="0"/>
          </a:p>
          <a:p>
            <a:r>
              <a:rPr lang="en-US" sz="1000" dirty="0"/>
              <a:t>Step 4: Edge - </a:t>
            </a:r>
            <a:r>
              <a:rPr lang="en-US" sz="1000" b="0" i="1" dirty="0"/>
              <a:t>Humidity → </a:t>
            </a:r>
            <a:r>
              <a:rPr lang="en-US" sz="1000" b="0" i="1" dirty="0" err="1"/>
              <a:t>OverallSatisfaction</a:t>
            </a:r>
            <a:endParaRPr lang="en-US" sz="1000" b="0" i="1" dirty="0"/>
          </a:p>
          <a:p>
            <a:r>
              <a:rPr lang="en-US" sz="1000" b="0" dirty="0" err="1"/>
              <a:t>effect_strength</a:t>
            </a:r>
            <a:r>
              <a:rPr lang="en-US" sz="1000" b="0" dirty="0"/>
              <a:t> = 0.45</a:t>
            </a:r>
          </a:p>
          <a:p>
            <a:r>
              <a:rPr lang="en-US" sz="1000" b="0" dirty="0"/>
              <a:t>boost = 0.3 × 0.45 × 0.6 × 1.3 = 0.105</a:t>
            </a:r>
          </a:p>
          <a:p>
            <a:r>
              <a:rPr lang="en-US" sz="1000" dirty="0"/>
              <a:t># Convert to humidity change: 0.105 × (70 - 30) = 4.2%</a:t>
            </a:r>
            <a:endParaRPr lang="en-US" sz="1000" b="0" dirty="0"/>
          </a:p>
          <a:p>
            <a:r>
              <a:rPr lang="en-US" sz="1000" b="0" dirty="0"/>
              <a:t>policy['Humidity'] = clip(46.0 + 4.2, 30.0, 70.0) = 50.2 #%</a:t>
            </a:r>
          </a:p>
          <a:p>
            <a:endParaRPr lang="en-US" sz="500" b="0" dirty="0"/>
          </a:p>
          <a:p>
            <a:r>
              <a:rPr lang="en-US" sz="1000" dirty="0"/>
              <a:t>Return</a:t>
            </a:r>
            <a:r>
              <a:rPr lang="en-US" sz="1000" b="0" dirty="0"/>
              <a:t> Optimized Policy {'Temperature’: 24.2, 'Humidity’: 50.2}</a:t>
            </a:r>
          </a:p>
        </p:txBody>
      </p:sp>
    </p:spTree>
    <p:extLst>
      <p:ext uri="{BB962C8B-B14F-4D97-AF65-F5344CB8AC3E}">
        <p14:creationId xmlns:p14="http://schemas.microsoft.com/office/powerpoint/2010/main" val="2454112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B234-4C9A-2A6E-44E5-EE93D5C4740D}"/>
              </a:ext>
            </a:extLst>
          </p:cNvPr>
          <p:cNvSpPr>
            <a:spLocks noGrp="1"/>
          </p:cNvSpPr>
          <p:nvPr>
            <p:ph type="title"/>
          </p:nvPr>
        </p:nvSpPr>
        <p:spPr>
          <a:xfrm>
            <a:off x="434624" y="202403"/>
            <a:ext cx="10653578" cy="1132258"/>
          </a:xfrm>
        </p:spPr>
        <p:txBody>
          <a:bodyPr>
            <a:normAutofit/>
          </a:bodyPr>
          <a:lstStyle/>
          <a:p>
            <a:r>
              <a:rPr lang="en-US" sz="3200" dirty="0"/>
              <a:t>CAUSAL OPTIMIZATION </a:t>
            </a:r>
            <a:r>
              <a:rPr lang="en-US" sz="3200" b="0" dirty="0"/>
              <a:t>(CORE ALGORITHM)</a:t>
            </a:r>
          </a:p>
        </p:txBody>
      </p:sp>
      <p:sp>
        <p:nvSpPr>
          <p:cNvPr id="3" name="Content Placeholder 2">
            <a:extLst>
              <a:ext uri="{FF2B5EF4-FFF2-40B4-BE49-F238E27FC236}">
                <a16:creationId xmlns:a16="http://schemas.microsoft.com/office/drawing/2014/main" id="{63AFCD0C-EEC1-36D0-93BB-6FAC6BDB3C01}"/>
              </a:ext>
            </a:extLst>
          </p:cNvPr>
          <p:cNvSpPr>
            <a:spLocks noGrp="1"/>
          </p:cNvSpPr>
          <p:nvPr>
            <p:ph idx="1"/>
          </p:nvPr>
        </p:nvSpPr>
        <p:spPr>
          <a:xfrm>
            <a:off x="434624" y="965300"/>
            <a:ext cx="4886632" cy="5540828"/>
          </a:xfrm>
        </p:spPr>
        <p:txBody>
          <a:bodyPr>
            <a:normAutofit/>
          </a:bodyPr>
          <a:lstStyle/>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POLICY OPTIMIZATION ENTRY POINT</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FUNCTION </a:t>
            </a:r>
            <a:r>
              <a:rPr lang="en-US" sz="700" dirty="0" err="1">
                <a:latin typeface="Menlo" panose="020B0609030804020204" pitchFamily="49" charset="0"/>
                <a:ea typeface="Menlo" panose="020B0609030804020204" pitchFamily="49" charset="0"/>
                <a:cs typeface="Menlo" panose="020B0609030804020204" pitchFamily="49" charset="0"/>
              </a:rPr>
              <a:t>optimize_policy</a:t>
            </a:r>
            <a:r>
              <a:rPr lang="en-US" sz="700" dirty="0">
                <a:latin typeface="Menlo" panose="020B0609030804020204" pitchFamily="49" charset="0"/>
                <a:ea typeface="Menlo" panose="020B0609030804020204" pitchFamily="49" charset="0"/>
                <a:cs typeface="Menlo" panose="020B0609030804020204" pitchFamily="49" charset="0"/>
              </a:rPr>
              <a:t>(objectives, constraints, </a:t>
            </a:r>
            <a:r>
              <a:rPr lang="en-US" sz="700" dirty="0" err="1">
                <a:latin typeface="Menlo" panose="020B0609030804020204" pitchFamily="49" charset="0"/>
                <a:ea typeface="Menlo" panose="020B0609030804020204" pitchFamily="49" charset="0"/>
                <a:cs typeface="Menlo" panose="020B0609030804020204" pitchFamily="49" charset="0"/>
              </a:rPr>
              <a:t>current_state</a:t>
            </a:r>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n_candidates</a:t>
            </a:r>
            <a:r>
              <a:rPr lang="en-US" sz="7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comfort_limit</a:t>
            </a:r>
            <a:r>
              <a:rPr lang="en-US" sz="700" dirty="0">
                <a:latin typeface="Menlo" panose="020B0609030804020204" pitchFamily="49" charset="0"/>
                <a:ea typeface="Menlo" panose="020B0609030804020204" pitchFamily="49" charset="0"/>
                <a:cs typeface="Menlo" panose="020B0609030804020204" pitchFamily="49" charset="0"/>
              </a:rPr>
              <a:t> = constraints['</a:t>
            </a:r>
            <a:r>
              <a:rPr lang="en-US" sz="700" dirty="0" err="1">
                <a:latin typeface="Menlo" panose="020B0609030804020204" pitchFamily="49" charset="0"/>
                <a:ea typeface="Menlo" panose="020B0609030804020204" pitchFamily="49" charset="0"/>
                <a:cs typeface="Menlo" panose="020B0609030804020204" pitchFamily="49" charset="0"/>
              </a:rPr>
              <a:t>comfort_limit</a:t>
            </a:r>
            <a:r>
              <a:rPr lang="en-US" sz="7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IF </a:t>
            </a:r>
            <a:r>
              <a:rPr lang="en-US" sz="700" dirty="0" err="1">
                <a:latin typeface="Menlo" panose="020B0609030804020204" pitchFamily="49" charset="0"/>
                <a:ea typeface="Menlo" panose="020B0609030804020204" pitchFamily="49" charset="0"/>
                <a:cs typeface="Menlo" panose="020B0609030804020204" pitchFamily="49" charset="0"/>
              </a:rPr>
              <a:t>validated_edges</a:t>
            </a:r>
            <a:r>
              <a:rPr lang="en-US" sz="700" dirty="0">
                <a:latin typeface="Menlo" panose="020B0609030804020204" pitchFamily="49" charset="0"/>
                <a:ea typeface="Menlo" panose="020B0609030804020204" pitchFamily="49" charset="0"/>
                <a:cs typeface="Menlo" panose="020B0609030804020204" pitchFamily="49" charset="0"/>
              </a:rPr>
              <a:t> is EMPTY:</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RETURN </a:t>
            </a:r>
            <a:r>
              <a:rPr lang="en-US" sz="700" dirty="0" err="1">
                <a:latin typeface="Menlo" panose="020B0609030804020204" pitchFamily="49" charset="0"/>
                <a:ea typeface="Menlo" panose="020B0609030804020204" pitchFamily="49" charset="0"/>
                <a:cs typeface="Menlo" panose="020B0609030804020204" pitchFamily="49" charset="0"/>
              </a:rPr>
              <a:t>baseline_policy</a:t>
            </a:r>
            <a:r>
              <a:rPr lang="en-US" sz="700" dirty="0">
                <a:latin typeface="Menlo" panose="020B0609030804020204" pitchFamily="49" charset="0"/>
                <a:ea typeface="Menlo" panose="020B0609030804020204" pitchFamily="49" charset="0"/>
                <a:cs typeface="Menlo" panose="020B0609030804020204" pitchFamily="49" charset="0"/>
              </a:rPr>
              <a:t>(objectives, constraints, </a:t>
            </a:r>
            <a:r>
              <a:rPr lang="en-US" sz="700" dirty="0" err="1">
                <a:latin typeface="Menlo" panose="020B0609030804020204" pitchFamily="49" charset="0"/>
                <a:ea typeface="Menlo" panose="020B0609030804020204" pitchFamily="49" charset="0"/>
                <a:cs typeface="Menlo" panose="020B0609030804020204" pitchFamily="49" charset="0"/>
              </a:rPr>
              <a:t>current_state</a:t>
            </a:r>
            <a:r>
              <a:rPr lang="en-US" sz="7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ELSE:</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RETURN </a:t>
            </a:r>
            <a:r>
              <a:rPr lang="en-US" sz="700" dirty="0" err="1">
                <a:latin typeface="Menlo" panose="020B0609030804020204" pitchFamily="49" charset="0"/>
                <a:ea typeface="Menlo" panose="020B0609030804020204" pitchFamily="49" charset="0"/>
                <a:cs typeface="Menlo" panose="020B0609030804020204" pitchFamily="49" charset="0"/>
              </a:rPr>
              <a:t>causal_optimization</a:t>
            </a:r>
            <a:r>
              <a:rPr lang="en-US" sz="700" dirty="0">
                <a:latin typeface="Menlo" panose="020B0609030804020204" pitchFamily="49" charset="0"/>
                <a:ea typeface="Menlo" panose="020B0609030804020204" pitchFamily="49" charset="0"/>
                <a:cs typeface="Menlo" panose="020B0609030804020204" pitchFamily="49" charset="0"/>
              </a:rPr>
              <a:t>(objectives, constraints, </a:t>
            </a:r>
            <a:r>
              <a:rPr lang="en-US" sz="700" dirty="0" err="1">
                <a:latin typeface="Menlo" panose="020B0609030804020204" pitchFamily="49" charset="0"/>
                <a:ea typeface="Menlo" panose="020B0609030804020204" pitchFamily="49" charset="0"/>
                <a:cs typeface="Menlo" panose="020B0609030804020204" pitchFamily="49" charset="0"/>
              </a:rPr>
              <a:t>current_state</a:t>
            </a:r>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comfort_limit</a:t>
            </a:r>
            <a:r>
              <a:rPr lang="en-US" sz="7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CAUSAL OPTIMIZATION (CORE ALGORITHM)</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FUNCTION </a:t>
            </a:r>
            <a:r>
              <a:rPr lang="en-US" sz="700" dirty="0" err="1">
                <a:latin typeface="Menlo" panose="020B0609030804020204" pitchFamily="49" charset="0"/>
                <a:ea typeface="Menlo" panose="020B0609030804020204" pitchFamily="49" charset="0"/>
                <a:cs typeface="Menlo" panose="020B0609030804020204" pitchFamily="49" charset="0"/>
              </a:rPr>
              <a:t>causal_optimization</a:t>
            </a:r>
            <a:r>
              <a:rPr lang="en-US" sz="700" dirty="0">
                <a:latin typeface="Menlo" panose="020B0609030804020204" pitchFamily="49" charset="0"/>
                <a:ea typeface="Menlo" panose="020B0609030804020204" pitchFamily="49" charset="0"/>
                <a:cs typeface="Menlo" panose="020B0609030804020204" pitchFamily="49" charset="0"/>
              </a:rPr>
              <a:t>(objectives, constraints, </a:t>
            </a:r>
            <a:r>
              <a:rPr lang="en-US" sz="700" dirty="0" err="1">
                <a:latin typeface="Menlo" panose="020B0609030804020204" pitchFamily="49" charset="0"/>
                <a:ea typeface="Menlo" panose="020B0609030804020204" pitchFamily="49" charset="0"/>
                <a:cs typeface="Menlo" panose="020B0609030804020204" pitchFamily="49" charset="0"/>
              </a:rPr>
              <a:t>current_state</a:t>
            </a:r>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comfort_limit</a:t>
            </a:r>
            <a:r>
              <a:rPr lang="en-US" sz="700"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US" sz="7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 Step 1: Initialize policy with current state</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policy = COPY(</a:t>
            </a:r>
            <a:r>
              <a:rPr lang="en-US" sz="700" dirty="0" err="1">
                <a:latin typeface="Menlo" panose="020B0609030804020204" pitchFamily="49" charset="0"/>
                <a:ea typeface="Menlo" panose="020B0609030804020204" pitchFamily="49" charset="0"/>
                <a:cs typeface="Menlo" panose="020B0609030804020204" pitchFamily="49" charset="0"/>
              </a:rPr>
              <a:t>current_state</a:t>
            </a:r>
            <a:r>
              <a:rPr lang="en-US" sz="700"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US" sz="7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 Step 2: Process each validated causal edge</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FOR EACH (source, target) IN </a:t>
            </a:r>
            <a:r>
              <a:rPr lang="en-US" sz="700" dirty="0" err="1">
                <a:latin typeface="Menlo" panose="020B0609030804020204" pitchFamily="49" charset="0"/>
                <a:ea typeface="Menlo" panose="020B0609030804020204" pitchFamily="49" charset="0"/>
                <a:cs typeface="Menlo" panose="020B0609030804020204" pitchFamily="49" charset="0"/>
              </a:rPr>
              <a:t>validated_edges</a:t>
            </a:r>
            <a:r>
              <a:rPr lang="en-US" sz="7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IF source NOT IN policy:</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CONTINUE</a:t>
            </a:r>
          </a:p>
          <a:p>
            <a:pPr marL="0" indent="0">
              <a:buNone/>
            </a:pPr>
            <a:endParaRPr lang="en-US" sz="7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 Step 3: Get effect strength</a:t>
            </a:r>
          </a:p>
          <a:p>
            <a:pPr marL="0" indent="0">
              <a:buNone/>
            </a:pPr>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effect_strength</a:t>
            </a:r>
            <a:r>
              <a:rPr lang="en-US" sz="700" dirty="0">
                <a:latin typeface="Menlo" panose="020B0609030804020204" pitchFamily="49" charset="0"/>
                <a:ea typeface="Menlo" panose="020B0609030804020204" pitchFamily="49" charset="0"/>
                <a:cs typeface="Menlo" panose="020B0609030804020204" pitchFamily="49" charset="0"/>
              </a:rPr>
              <a:t> = ABS(</a:t>
            </a:r>
            <a:r>
              <a:rPr lang="en-US" sz="700" dirty="0" err="1">
                <a:latin typeface="Menlo" panose="020B0609030804020204" pitchFamily="49" charset="0"/>
                <a:ea typeface="Menlo" panose="020B0609030804020204" pitchFamily="49" charset="0"/>
                <a:cs typeface="Menlo" panose="020B0609030804020204" pitchFamily="49" charset="0"/>
              </a:rPr>
              <a:t>causal_effects</a:t>
            </a:r>
            <a:r>
              <a:rPr lang="en-US" sz="700" dirty="0">
                <a:latin typeface="Menlo" panose="020B0609030804020204" pitchFamily="49" charset="0"/>
                <a:ea typeface="Menlo" panose="020B0609030804020204" pitchFamily="49" charset="0"/>
                <a:cs typeface="Menlo" panose="020B0609030804020204" pitchFamily="49" charset="0"/>
              </a:rPr>
              <a:t>[(source, target)])</a:t>
            </a:r>
          </a:p>
        </p:txBody>
      </p:sp>
      <p:sp>
        <p:nvSpPr>
          <p:cNvPr id="5" name="TextBox 4">
            <a:extLst>
              <a:ext uri="{FF2B5EF4-FFF2-40B4-BE49-F238E27FC236}">
                <a16:creationId xmlns:a16="http://schemas.microsoft.com/office/drawing/2014/main" id="{A7E6F115-2A9D-08D6-97D8-F143AF03085C}"/>
              </a:ext>
            </a:extLst>
          </p:cNvPr>
          <p:cNvSpPr txBox="1"/>
          <p:nvPr/>
        </p:nvSpPr>
        <p:spPr>
          <a:xfrm>
            <a:off x="5255209" y="877377"/>
            <a:ext cx="6557852" cy="5540828"/>
          </a:xfrm>
          <a:prstGeom prst="rect">
            <a:avLst/>
          </a:prstGeom>
        </p:spPr>
        <p:txBody>
          <a:bodyPr vert="horz" lIns="91440" tIns="45720" rIns="91440" bIns="45720" rtlCol="0">
            <a:noAutofit/>
          </a:bodyPr>
          <a:lstStyle>
            <a:lvl1pPr indent="0">
              <a:lnSpc>
                <a:spcPct val="120000"/>
              </a:lnSpc>
              <a:spcBef>
                <a:spcPts val="1000"/>
              </a:spcBef>
              <a:buFont typeface="Arial" panose="020B0604020202020204" pitchFamily="34" charset="0"/>
              <a:buNone/>
              <a:defRPr sz="2000"/>
            </a:lvl1pPr>
            <a:lvl2pPr indent="-228600">
              <a:lnSpc>
                <a:spcPct val="120000"/>
              </a:lnSpc>
              <a:spcBef>
                <a:spcPts val="500"/>
              </a:spcBef>
              <a:buFont typeface="Arial" panose="020B0604020202020204" pitchFamily="34" charset="0"/>
              <a:buChar char="•"/>
            </a:lvl2pPr>
            <a:lvl3pPr marL="685800" indent="-228600">
              <a:lnSpc>
                <a:spcPct val="120000"/>
              </a:lnSpc>
              <a:spcBef>
                <a:spcPts val="500"/>
              </a:spcBef>
              <a:buFont typeface="Arial" panose="020B0604020202020204" pitchFamily="34" charset="0"/>
              <a:buChar char="•"/>
              <a:defRPr sz="1600"/>
            </a:lvl3pPr>
            <a:lvl4pPr marL="914400" indent="-228600">
              <a:lnSpc>
                <a:spcPct val="120000"/>
              </a:lnSpc>
              <a:spcBef>
                <a:spcPts val="500"/>
              </a:spcBef>
              <a:buFont typeface="Arial" panose="020B0604020202020204" pitchFamily="34" charset="0"/>
              <a:buChar char="•"/>
              <a:defRPr sz="1400"/>
            </a:lvl4pPr>
            <a:lvl5pPr marL="1143000" indent="-228600">
              <a:lnSpc>
                <a:spcPct val="12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100" dirty="0"/>
              <a:t> </a:t>
            </a:r>
            <a:r>
              <a:rPr lang="en-US" sz="700" dirty="0">
                <a:latin typeface="Menlo" panose="020B0609030804020204" pitchFamily="49" charset="0"/>
                <a:ea typeface="Menlo" panose="020B0609030804020204" pitchFamily="49" charset="0"/>
                <a:cs typeface="Menlo" panose="020B0609030804020204" pitchFamily="49" charset="0"/>
              </a:rPr>
              <a:t># Step 4: Apply energy optimization</a:t>
            </a:r>
          </a:p>
          <a:p>
            <a:r>
              <a:rPr lang="en-US" sz="700" dirty="0">
                <a:latin typeface="Menlo" panose="020B0609030804020204" pitchFamily="49" charset="0"/>
                <a:ea typeface="Menlo" panose="020B0609030804020204" pitchFamily="49" charset="0"/>
                <a:cs typeface="Menlo" panose="020B0609030804020204" pitchFamily="49" charset="0"/>
              </a:rPr>
              <a:t>        IF 'energy' IN LOWERCASE(target):</a:t>
            </a:r>
          </a:p>
          <a:p>
            <a:r>
              <a:rPr lang="en-US" sz="700" dirty="0">
                <a:latin typeface="Menlo" panose="020B0609030804020204" pitchFamily="49" charset="0"/>
                <a:ea typeface="Menlo" panose="020B0609030804020204" pitchFamily="49" charset="0"/>
                <a:cs typeface="Menlo" panose="020B0609030804020204" pitchFamily="49" charset="0"/>
              </a:rPr>
              <a:t>            FOR EACH (outcome, obj) IN objectives:</a:t>
            </a:r>
          </a:p>
          <a:p>
            <a:r>
              <a:rPr lang="en-US" sz="700" dirty="0">
                <a:latin typeface="Menlo" panose="020B0609030804020204" pitchFamily="49" charset="0"/>
                <a:ea typeface="Menlo" panose="020B0609030804020204" pitchFamily="49" charset="0"/>
                <a:cs typeface="Menlo" panose="020B0609030804020204" pitchFamily="49" charset="0"/>
              </a:rPr>
              <a:t>                IF 'energy' IN LOWERCASE(outcome):</a:t>
            </a:r>
          </a:p>
          <a:p>
            <a:r>
              <a:rPr lang="en-US" sz="700" dirty="0">
                <a:latin typeface="Menlo" panose="020B0609030804020204" pitchFamily="49" charset="0"/>
                <a:ea typeface="Menlo" panose="020B0609030804020204" pitchFamily="49" charset="0"/>
                <a:cs typeface="Menlo" panose="020B0609030804020204" pitchFamily="49" charset="0"/>
              </a:rPr>
              <a:t>                    # Calculate reduction</a:t>
            </a:r>
          </a:p>
          <a:p>
            <a:r>
              <a:rPr lang="en-US" sz="700" dirty="0">
                <a:latin typeface="Menlo" panose="020B0609030804020204" pitchFamily="49" charset="0"/>
                <a:ea typeface="Menlo" panose="020B0609030804020204" pitchFamily="49" charset="0"/>
                <a:cs typeface="Menlo" panose="020B0609030804020204" pitchFamily="49" charset="0"/>
              </a:rPr>
              <a:t>                    reduction = 0.4 × </a:t>
            </a:r>
            <a:r>
              <a:rPr lang="en-US" sz="700" dirty="0" err="1">
                <a:latin typeface="Menlo" panose="020B0609030804020204" pitchFamily="49" charset="0"/>
                <a:ea typeface="Menlo" panose="020B0609030804020204" pitchFamily="49" charset="0"/>
                <a:cs typeface="Menlo" panose="020B0609030804020204" pitchFamily="49" charset="0"/>
              </a:rPr>
              <a:t>effect_strength</a:t>
            </a:r>
            <a:r>
              <a:rPr lang="en-US" sz="700" dirty="0">
                <a:latin typeface="Menlo" panose="020B0609030804020204" pitchFamily="49" charset="0"/>
                <a:ea typeface="Menlo" panose="020B0609030804020204" pitchFamily="49" charset="0"/>
                <a:cs typeface="Menlo" panose="020B0609030804020204" pitchFamily="49" charset="0"/>
              </a:rPr>
              <a:t> × obj['weight'] × </a:t>
            </a:r>
            <a:r>
              <a:rPr lang="en-US" sz="700" dirty="0" err="1">
                <a:latin typeface="Menlo" panose="020B0609030804020204" pitchFamily="49" charset="0"/>
                <a:ea typeface="Menlo" panose="020B0609030804020204" pitchFamily="49" charset="0"/>
                <a:cs typeface="Menlo" panose="020B0609030804020204" pitchFamily="49" charset="0"/>
              </a:rPr>
              <a:t>comfort_limit</a:t>
            </a:r>
            <a:endParaRPr lang="en-US" sz="700" dirty="0">
              <a:latin typeface="Menlo" panose="020B0609030804020204" pitchFamily="49" charset="0"/>
              <a:ea typeface="Menlo" panose="020B0609030804020204" pitchFamily="49" charset="0"/>
              <a:cs typeface="Menlo" panose="020B0609030804020204" pitchFamily="49" charset="0"/>
            </a:endParaRPr>
          </a:p>
          <a:p>
            <a:r>
              <a:rPr lang="en-US" sz="700" dirty="0">
                <a:latin typeface="Menlo" panose="020B0609030804020204" pitchFamily="49" charset="0"/>
                <a:ea typeface="Menlo" panose="020B0609030804020204" pitchFamily="49" charset="0"/>
                <a:cs typeface="Menlo" panose="020B0609030804020204" pitchFamily="49" charset="0"/>
              </a:rPr>
              <a:t>                    # Apply with constraints</a:t>
            </a:r>
          </a:p>
          <a:p>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min_val</a:t>
            </a:r>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max_val</a:t>
            </a:r>
            <a:r>
              <a:rPr lang="en-US" sz="700" dirty="0">
                <a:latin typeface="Menlo" panose="020B0609030804020204" pitchFamily="49" charset="0"/>
                <a:ea typeface="Menlo" panose="020B0609030804020204" pitchFamily="49" charset="0"/>
                <a:cs typeface="Menlo" panose="020B0609030804020204" pitchFamily="49" charset="0"/>
              </a:rPr>
              <a:t> = constraints[source]</a:t>
            </a:r>
          </a:p>
          <a:p>
            <a:r>
              <a:rPr lang="en-US" sz="700" dirty="0">
                <a:latin typeface="Menlo" panose="020B0609030804020204" pitchFamily="49" charset="0"/>
                <a:ea typeface="Menlo" panose="020B0609030804020204" pitchFamily="49" charset="0"/>
                <a:cs typeface="Menlo" panose="020B0609030804020204" pitchFamily="49" charset="0"/>
              </a:rPr>
              <a:t>                    policy[source] = CLIP(policy[source] - reduction, </a:t>
            </a:r>
            <a:r>
              <a:rPr lang="en-US" sz="700" dirty="0" err="1">
                <a:latin typeface="Menlo" panose="020B0609030804020204" pitchFamily="49" charset="0"/>
                <a:ea typeface="Menlo" panose="020B0609030804020204" pitchFamily="49" charset="0"/>
                <a:cs typeface="Menlo" panose="020B0609030804020204" pitchFamily="49" charset="0"/>
              </a:rPr>
              <a:t>min_val</a:t>
            </a:r>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max_val</a:t>
            </a:r>
            <a:r>
              <a:rPr lang="en-US" sz="700" dirty="0">
                <a:latin typeface="Menlo" panose="020B0609030804020204" pitchFamily="49" charset="0"/>
                <a:ea typeface="Menlo" panose="020B0609030804020204" pitchFamily="49" charset="0"/>
                <a:cs typeface="Menlo" panose="020B0609030804020204" pitchFamily="49" charset="0"/>
              </a:rPr>
              <a:t>)</a:t>
            </a:r>
          </a:p>
          <a:p>
            <a:r>
              <a:rPr lang="en-US" sz="700" dirty="0">
                <a:latin typeface="Menlo" panose="020B0609030804020204" pitchFamily="49" charset="0"/>
                <a:ea typeface="Menlo" panose="020B0609030804020204" pitchFamily="49" charset="0"/>
                <a:cs typeface="Menlo" panose="020B0609030804020204" pitchFamily="49" charset="0"/>
              </a:rPr>
              <a:t>        # Step 5: Apply comfort optimization</a:t>
            </a:r>
          </a:p>
          <a:p>
            <a:r>
              <a:rPr lang="en-US" sz="700" dirty="0">
                <a:latin typeface="Menlo" panose="020B0609030804020204" pitchFamily="49" charset="0"/>
                <a:ea typeface="Menlo" panose="020B0609030804020204" pitchFamily="49" charset="0"/>
                <a:cs typeface="Menlo" panose="020B0609030804020204" pitchFamily="49" charset="0"/>
              </a:rPr>
              <a:t>        ELSE IF 'satisfaction' IN LOWERCASE(target) OR 'comfort' IN LOWERCASE(target):</a:t>
            </a:r>
          </a:p>
          <a:p>
            <a:r>
              <a:rPr lang="en-US" sz="700" dirty="0">
                <a:latin typeface="Menlo" panose="020B0609030804020204" pitchFamily="49" charset="0"/>
                <a:ea typeface="Menlo" panose="020B0609030804020204" pitchFamily="49" charset="0"/>
                <a:cs typeface="Menlo" panose="020B0609030804020204" pitchFamily="49" charset="0"/>
              </a:rPr>
              <a:t>            FOR EACH (outcome, obj) IN objectives:</a:t>
            </a:r>
          </a:p>
          <a:p>
            <a:r>
              <a:rPr lang="en-US" sz="700" dirty="0">
                <a:latin typeface="Menlo" panose="020B0609030804020204" pitchFamily="49" charset="0"/>
                <a:ea typeface="Menlo" panose="020B0609030804020204" pitchFamily="49" charset="0"/>
                <a:cs typeface="Menlo" panose="020B0609030804020204" pitchFamily="49" charset="0"/>
              </a:rPr>
              <a:t>                IF 'satisfaction' IN LOWERCASE(outcome):</a:t>
            </a:r>
          </a:p>
          <a:p>
            <a:r>
              <a:rPr lang="en-US" sz="700" dirty="0">
                <a:latin typeface="Menlo" panose="020B0609030804020204" pitchFamily="49" charset="0"/>
                <a:ea typeface="Menlo" panose="020B0609030804020204" pitchFamily="49" charset="0"/>
                <a:cs typeface="Menlo" panose="020B0609030804020204" pitchFamily="49" charset="0"/>
              </a:rPr>
              <a:t>                    # Calculate boost</a:t>
            </a:r>
          </a:p>
          <a:p>
            <a:r>
              <a:rPr lang="en-US" sz="700" dirty="0">
                <a:latin typeface="Menlo" panose="020B0609030804020204" pitchFamily="49" charset="0"/>
                <a:ea typeface="Menlo" panose="020B0609030804020204" pitchFamily="49" charset="0"/>
                <a:cs typeface="Menlo" panose="020B0609030804020204" pitchFamily="49" charset="0"/>
              </a:rPr>
              <a:t>                    boost = 0.3 × </a:t>
            </a:r>
            <a:r>
              <a:rPr lang="en-US" sz="700" dirty="0" err="1">
                <a:latin typeface="Menlo" panose="020B0609030804020204" pitchFamily="49" charset="0"/>
                <a:ea typeface="Menlo" panose="020B0609030804020204" pitchFamily="49" charset="0"/>
                <a:cs typeface="Menlo" panose="020B0609030804020204" pitchFamily="49" charset="0"/>
              </a:rPr>
              <a:t>effect_strength</a:t>
            </a:r>
            <a:r>
              <a:rPr lang="en-US" sz="700" dirty="0">
                <a:latin typeface="Menlo" panose="020B0609030804020204" pitchFamily="49" charset="0"/>
                <a:ea typeface="Menlo" panose="020B0609030804020204" pitchFamily="49" charset="0"/>
                <a:cs typeface="Menlo" panose="020B0609030804020204" pitchFamily="49" charset="0"/>
              </a:rPr>
              <a:t> × obj['weight'] × (2.0 - </a:t>
            </a:r>
            <a:r>
              <a:rPr lang="en-US" sz="700" dirty="0" err="1">
                <a:latin typeface="Menlo" panose="020B0609030804020204" pitchFamily="49" charset="0"/>
                <a:ea typeface="Menlo" panose="020B0609030804020204" pitchFamily="49" charset="0"/>
                <a:cs typeface="Menlo" panose="020B0609030804020204" pitchFamily="49" charset="0"/>
              </a:rPr>
              <a:t>comfort_limit</a:t>
            </a:r>
            <a:r>
              <a:rPr lang="en-US" sz="700" dirty="0">
                <a:latin typeface="Menlo" panose="020B0609030804020204" pitchFamily="49" charset="0"/>
                <a:ea typeface="Menlo" panose="020B0609030804020204" pitchFamily="49" charset="0"/>
                <a:cs typeface="Menlo" panose="020B0609030804020204" pitchFamily="49" charset="0"/>
              </a:rPr>
              <a:t>)</a:t>
            </a:r>
          </a:p>
          <a:p>
            <a:r>
              <a:rPr lang="en-US" sz="700" dirty="0">
                <a:latin typeface="Menlo" panose="020B0609030804020204" pitchFamily="49" charset="0"/>
                <a:ea typeface="Menlo" panose="020B0609030804020204" pitchFamily="49" charset="0"/>
                <a:cs typeface="Menlo" panose="020B0609030804020204" pitchFamily="49" charset="0"/>
              </a:rPr>
              <a:t>                    # Apply with constraints</a:t>
            </a:r>
          </a:p>
          <a:p>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min_val</a:t>
            </a:r>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max_val</a:t>
            </a:r>
            <a:r>
              <a:rPr lang="en-US" sz="700" dirty="0">
                <a:latin typeface="Menlo" panose="020B0609030804020204" pitchFamily="49" charset="0"/>
                <a:ea typeface="Menlo" panose="020B0609030804020204" pitchFamily="49" charset="0"/>
                <a:cs typeface="Menlo" panose="020B0609030804020204" pitchFamily="49" charset="0"/>
              </a:rPr>
              <a:t> = constraints[source]</a:t>
            </a:r>
          </a:p>
          <a:p>
            <a:r>
              <a:rPr lang="en-US" sz="700" dirty="0">
                <a:latin typeface="Menlo" panose="020B0609030804020204" pitchFamily="49" charset="0"/>
                <a:ea typeface="Menlo" panose="020B0609030804020204" pitchFamily="49" charset="0"/>
                <a:cs typeface="Menlo" panose="020B0609030804020204" pitchFamily="49" charset="0"/>
              </a:rPr>
              <a:t>                    policy[source] = CLIP(policy[source] + boost, </a:t>
            </a:r>
            <a:r>
              <a:rPr lang="en-US" sz="700" dirty="0" err="1">
                <a:latin typeface="Menlo" panose="020B0609030804020204" pitchFamily="49" charset="0"/>
                <a:ea typeface="Menlo" panose="020B0609030804020204" pitchFamily="49" charset="0"/>
                <a:cs typeface="Menlo" panose="020B0609030804020204" pitchFamily="49" charset="0"/>
              </a:rPr>
              <a:t>min_val</a:t>
            </a:r>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max_val</a:t>
            </a:r>
            <a:r>
              <a:rPr lang="en-US" sz="700" dirty="0">
                <a:latin typeface="Menlo" panose="020B0609030804020204" pitchFamily="49" charset="0"/>
                <a:ea typeface="Menlo" panose="020B0609030804020204" pitchFamily="49" charset="0"/>
                <a:cs typeface="Menlo" panose="020B0609030804020204" pitchFamily="49" charset="0"/>
              </a:rPr>
              <a:t>) </a:t>
            </a:r>
          </a:p>
          <a:p>
            <a:r>
              <a:rPr lang="en-US" sz="700" dirty="0">
                <a:latin typeface="Menlo" panose="020B0609030804020204" pitchFamily="49" charset="0"/>
                <a:ea typeface="Menlo" panose="020B0609030804020204" pitchFamily="49" charset="0"/>
                <a:cs typeface="Menlo" panose="020B0609030804020204" pitchFamily="49" charset="0"/>
              </a:rPr>
              <a:t># Step 6: Return optimized policy</a:t>
            </a:r>
          </a:p>
          <a:p>
            <a:r>
              <a:rPr lang="en-US" sz="700" dirty="0">
                <a:latin typeface="Menlo" panose="020B0609030804020204" pitchFamily="49" charset="0"/>
                <a:ea typeface="Menlo" panose="020B0609030804020204" pitchFamily="49" charset="0"/>
                <a:cs typeface="Menlo" panose="020B0609030804020204" pitchFamily="49" charset="0"/>
              </a:rPr>
              <a:t>    RETURN </a:t>
            </a:r>
            <a:r>
              <a:rPr lang="en-US" sz="700" b="1" dirty="0" err="1">
                <a:latin typeface="Menlo" panose="020B0609030804020204" pitchFamily="49" charset="0"/>
                <a:ea typeface="Menlo" panose="020B0609030804020204" pitchFamily="49" charset="0"/>
                <a:cs typeface="Menlo" panose="020B0609030804020204" pitchFamily="49" charset="0"/>
              </a:rPr>
              <a:t>PolicyResult</a:t>
            </a:r>
            <a:r>
              <a:rPr lang="en-US" sz="700" dirty="0">
                <a:latin typeface="Menlo" panose="020B0609030804020204" pitchFamily="49" charset="0"/>
                <a:ea typeface="Menlo" panose="020B0609030804020204" pitchFamily="49" charset="0"/>
                <a:cs typeface="Menlo" panose="020B0609030804020204" pitchFamily="49" charset="0"/>
              </a:rPr>
              <a:t>(</a:t>
            </a:r>
          </a:p>
          <a:p>
            <a:r>
              <a:rPr lang="en-US" sz="700" dirty="0">
                <a:latin typeface="Menlo" panose="020B0609030804020204" pitchFamily="49" charset="0"/>
                <a:ea typeface="Menlo" panose="020B0609030804020204" pitchFamily="49" charset="0"/>
                <a:cs typeface="Menlo" panose="020B0609030804020204" pitchFamily="49" charset="0"/>
              </a:rPr>
              <a:t>        </a:t>
            </a:r>
            <a:r>
              <a:rPr lang="en-US" sz="700" dirty="0" err="1">
                <a:latin typeface="Menlo" panose="020B0609030804020204" pitchFamily="49" charset="0"/>
                <a:ea typeface="Menlo" panose="020B0609030804020204" pitchFamily="49" charset="0"/>
                <a:cs typeface="Menlo" panose="020B0609030804020204" pitchFamily="49" charset="0"/>
              </a:rPr>
              <a:t>action_plan</a:t>
            </a:r>
            <a:r>
              <a:rPr lang="en-US" sz="700" dirty="0">
                <a:latin typeface="Menlo" panose="020B0609030804020204" pitchFamily="49" charset="0"/>
                <a:ea typeface="Menlo" panose="020B0609030804020204" pitchFamily="49" charset="0"/>
                <a:cs typeface="Menlo" panose="020B0609030804020204" pitchFamily="49" charset="0"/>
              </a:rPr>
              <a:t> = policy, </a:t>
            </a:r>
            <a:r>
              <a:rPr lang="en-US" sz="700" dirty="0" err="1">
                <a:latin typeface="Menlo" panose="020B0609030804020204" pitchFamily="49" charset="0"/>
                <a:ea typeface="Menlo" panose="020B0609030804020204" pitchFamily="49" charset="0"/>
                <a:cs typeface="Menlo" panose="020B0609030804020204" pitchFamily="49" charset="0"/>
              </a:rPr>
              <a:t>predicted_outcomes</a:t>
            </a:r>
            <a:r>
              <a:rPr lang="en-US" sz="700" dirty="0">
                <a:latin typeface="Menlo" panose="020B0609030804020204" pitchFamily="49" charset="0"/>
                <a:ea typeface="Menlo" panose="020B0609030804020204" pitchFamily="49" charset="0"/>
                <a:cs typeface="Menlo" panose="020B0609030804020204" pitchFamily="49" charset="0"/>
              </a:rPr>
              <a:t> = PREDICT_OUTCOMES(policy), confidence = CALCULATE_CONFIDENCE(),</a:t>
            </a:r>
          </a:p>
          <a:p>
            <a:r>
              <a:rPr lang="en-US" sz="700" dirty="0">
                <a:latin typeface="Menlo" panose="020B0609030804020204" pitchFamily="49" charset="0"/>
                <a:ea typeface="Menlo" panose="020B0609030804020204" pitchFamily="49" charset="0"/>
                <a:cs typeface="Menlo" panose="020B0609030804020204" pitchFamily="49" charset="0"/>
              </a:rPr>
              <a:t>        cost = CALCULATE_COST(), </a:t>
            </a:r>
            <a:r>
              <a:rPr lang="en-US" sz="700" dirty="0" err="1">
                <a:latin typeface="Menlo" panose="020B0609030804020204" pitchFamily="49" charset="0"/>
                <a:ea typeface="Menlo" panose="020B0609030804020204" pitchFamily="49" charset="0"/>
                <a:cs typeface="Menlo" panose="020B0609030804020204" pitchFamily="49" charset="0"/>
              </a:rPr>
              <a:t>expected_improvement</a:t>
            </a:r>
            <a:r>
              <a:rPr lang="en-US" sz="700" dirty="0">
                <a:latin typeface="Menlo" panose="020B0609030804020204" pitchFamily="49" charset="0"/>
                <a:ea typeface="Menlo" panose="020B0609030804020204" pitchFamily="49" charset="0"/>
                <a:cs typeface="Menlo" panose="020B0609030804020204" pitchFamily="49" charset="0"/>
              </a:rPr>
              <a:t> = CALCULATE_IMPROVEMENT(), reasoning = GENERATE_REASONING())</a:t>
            </a:r>
          </a:p>
          <a:p>
            <a:r>
              <a:rPr lang="en-US" sz="7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4072248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4FBB-E052-94E5-ABA1-9FCF5C42CEA4}"/>
              </a:ext>
            </a:extLst>
          </p:cNvPr>
          <p:cNvSpPr>
            <a:spLocks noGrp="1"/>
          </p:cNvSpPr>
          <p:nvPr>
            <p:ph type="title"/>
          </p:nvPr>
        </p:nvSpPr>
        <p:spPr/>
        <p:txBody>
          <a:bodyPr/>
          <a:lstStyle/>
          <a:p>
            <a:r>
              <a:rPr lang="en-US" dirty="0"/>
              <a:t>Correlation vs Causation</a:t>
            </a:r>
          </a:p>
        </p:txBody>
      </p:sp>
      <p:pic>
        <p:nvPicPr>
          <p:cNvPr id="5" name="Content Placeholder 4" descr="A person in a garment&#10;&#10;AI-generated content may be incorrect.">
            <a:extLst>
              <a:ext uri="{FF2B5EF4-FFF2-40B4-BE49-F238E27FC236}">
                <a16:creationId xmlns:a16="http://schemas.microsoft.com/office/drawing/2014/main" id="{F5D5F826-50B9-AC71-D952-94AF5CDC0A00}"/>
              </a:ext>
            </a:extLst>
          </p:cNvPr>
          <p:cNvPicPr>
            <a:picLocks noGrp="1" noChangeAspect="1"/>
          </p:cNvPicPr>
          <p:nvPr>
            <p:ph idx="1"/>
          </p:nvPr>
        </p:nvPicPr>
        <p:blipFill>
          <a:blip r:embed="rId3"/>
          <a:stretch>
            <a:fillRect/>
          </a:stretch>
        </p:blipFill>
        <p:spPr>
          <a:xfrm>
            <a:off x="1551097" y="1433427"/>
            <a:ext cx="8776679" cy="4875933"/>
          </a:xfrm>
        </p:spPr>
      </p:pic>
    </p:spTree>
    <p:extLst>
      <p:ext uri="{BB962C8B-B14F-4D97-AF65-F5344CB8AC3E}">
        <p14:creationId xmlns:p14="http://schemas.microsoft.com/office/powerpoint/2010/main" val="4197940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446A-2557-0244-7667-5A834ECC90BD}"/>
              </a:ext>
            </a:extLst>
          </p:cNvPr>
          <p:cNvSpPr>
            <a:spLocks noGrp="1"/>
          </p:cNvSpPr>
          <p:nvPr>
            <p:ph type="title"/>
          </p:nvPr>
        </p:nvSpPr>
        <p:spPr>
          <a:xfrm>
            <a:off x="612648" y="771664"/>
            <a:ext cx="10653578" cy="655692"/>
          </a:xfrm>
        </p:spPr>
        <p:txBody>
          <a:bodyPr/>
          <a:lstStyle/>
          <a:p>
            <a:r>
              <a:rPr lang="en-US" dirty="0"/>
              <a:t>Experiments</a:t>
            </a:r>
          </a:p>
        </p:txBody>
      </p:sp>
      <p:sp>
        <p:nvSpPr>
          <p:cNvPr id="3" name="Content Placeholder 2">
            <a:extLst>
              <a:ext uri="{FF2B5EF4-FFF2-40B4-BE49-F238E27FC236}">
                <a16:creationId xmlns:a16="http://schemas.microsoft.com/office/drawing/2014/main" id="{B4B1D227-99BE-E2EA-02AE-2D6242C8EE1B}"/>
              </a:ext>
            </a:extLst>
          </p:cNvPr>
          <p:cNvSpPr>
            <a:spLocks noGrp="1"/>
          </p:cNvSpPr>
          <p:nvPr>
            <p:ph idx="1"/>
          </p:nvPr>
        </p:nvSpPr>
        <p:spPr/>
        <p:txBody>
          <a:bodyPr/>
          <a:lstStyle/>
          <a:p>
            <a:pPr marL="457200" indent="-457200">
              <a:lnSpc>
                <a:spcPct val="150000"/>
              </a:lnSpc>
              <a:buFont typeface="+mj-lt"/>
              <a:buAutoNum type="arabicPeriod"/>
            </a:pPr>
            <a:r>
              <a:rPr lang="en-US" dirty="0"/>
              <a:t>Causal Structure Recovery</a:t>
            </a:r>
          </a:p>
          <a:p>
            <a:pPr marL="685800" lvl="1" indent="-457200">
              <a:lnSpc>
                <a:spcPct val="150000"/>
              </a:lnSpc>
              <a:buFont typeface="+mj-lt"/>
              <a:buAutoNum type="romanLcPeriod"/>
            </a:pPr>
            <a:r>
              <a:rPr lang="en-US" dirty="0"/>
              <a:t>tested on 6 progressively </a:t>
            </a:r>
          </a:p>
          <a:p>
            <a:pPr marL="685800" lvl="1" indent="-457200">
              <a:lnSpc>
                <a:spcPct val="150000"/>
              </a:lnSpc>
              <a:buFont typeface="+mj-lt"/>
              <a:buAutoNum type="romanLcPeriod"/>
            </a:pPr>
            <a:r>
              <a:rPr lang="en-US" dirty="0"/>
              <a:t>compared against 10 representative methods</a:t>
            </a:r>
          </a:p>
          <a:p>
            <a:pPr marL="685800" lvl="1" indent="-457200">
              <a:lnSpc>
                <a:spcPct val="150000"/>
              </a:lnSpc>
              <a:buFont typeface="+mj-lt"/>
              <a:buAutoNum type="romanLcPeriod"/>
            </a:pPr>
            <a:r>
              <a:rPr lang="en-US" dirty="0"/>
              <a:t>SHD, F1, precision-recall, cost/risk</a:t>
            </a:r>
          </a:p>
          <a:p>
            <a:pPr marL="457200" indent="-457200">
              <a:lnSpc>
                <a:spcPct val="150000"/>
              </a:lnSpc>
              <a:buFont typeface="+mj-lt"/>
              <a:buAutoNum type="arabicPeriod"/>
            </a:pPr>
            <a:r>
              <a:rPr lang="en-US" dirty="0"/>
              <a:t>Embodied Control Performance</a:t>
            </a:r>
          </a:p>
          <a:p>
            <a:pPr marL="685800" lvl="1" indent="-457200">
              <a:lnSpc>
                <a:spcPct val="150000"/>
              </a:lnSpc>
              <a:buFont typeface="+mj-lt"/>
              <a:buAutoNum type="romanLcPeriod"/>
            </a:pPr>
            <a:r>
              <a:rPr lang="en-US" dirty="0"/>
              <a:t>tested in 4 embodied control scenarios</a:t>
            </a:r>
          </a:p>
          <a:p>
            <a:pPr marL="685800" lvl="1" indent="-457200">
              <a:lnSpc>
                <a:spcPct val="150000"/>
              </a:lnSpc>
              <a:buFont typeface="+mj-lt"/>
              <a:buAutoNum type="romanLcPeriod"/>
            </a:pPr>
            <a:r>
              <a:rPr lang="en-US" dirty="0"/>
              <a:t>compared against 3 baselines</a:t>
            </a:r>
          </a:p>
          <a:p>
            <a:pPr marL="685800" lvl="1" indent="-457200">
              <a:lnSpc>
                <a:spcPct val="150000"/>
              </a:lnSpc>
              <a:buFont typeface="+mj-lt"/>
              <a:buAutoNum type="romanLcPeriod"/>
            </a:pPr>
            <a:r>
              <a:rPr lang="en-US" dirty="0"/>
              <a:t>2 complimentary evaluation perspectives</a:t>
            </a:r>
          </a:p>
        </p:txBody>
      </p:sp>
    </p:spTree>
    <p:extLst>
      <p:ext uri="{BB962C8B-B14F-4D97-AF65-F5344CB8AC3E}">
        <p14:creationId xmlns:p14="http://schemas.microsoft.com/office/powerpoint/2010/main" val="4135898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A0CD-3CA8-B71B-BAA9-3D4714F87FBA}"/>
              </a:ext>
            </a:extLst>
          </p:cNvPr>
          <p:cNvSpPr>
            <a:spLocks noGrp="1"/>
          </p:cNvSpPr>
          <p:nvPr>
            <p:ph type="title"/>
          </p:nvPr>
        </p:nvSpPr>
        <p:spPr/>
        <p:txBody>
          <a:bodyPr/>
          <a:lstStyle/>
          <a:p>
            <a:r>
              <a:rPr lang="en-US" b="0" dirty="0"/>
              <a:t>Results: </a:t>
            </a:r>
            <a:r>
              <a:rPr lang="en-US" dirty="0"/>
              <a:t>Causal World Model Fidelity</a:t>
            </a:r>
            <a:br>
              <a:rPr lang="en-US" dirty="0"/>
            </a:br>
            <a:r>
              <a:rPr lang="en-US" dirty="0"/>
              <a:t> </a:t>
            </a:r>
          </a:p>
        </p:txBody>
      </p:sp>
      <p:pic>
        <p:nvPicPr>
          <p:cNvPr id="7" name="Content Placeholder 6" descr="A graph of multiple colored lines&#10;&#10;AI-generated content may be incorrect.">
            <a:extLst>
              <a:ext uri="{FF2B5EF4-FFF2-40B4-BE49-F238E27FC236}">
                <a16:creationId xmlns:a16="http://schemas.microsoft.com/office/drawing/2014/main" id="{A1D3B1CC-A816-96E5-C005-2265A37622B5}"/>
              </a:ext>
            </a:extLst>
          </p:cNvPr>
          <p:cNvPicPr>
            <a:picLocks noGrp="1" noChangeAspect="1"/>
          </p:cNvPicPr>
          <p:nvPr>
            <p:ph idx="1"/>
          </p:nvPr>
        </p:nvPicPr>
        <p:blipFill>
          <a:blip r:embed="rId3"/>
          <a:stretch>
            <a:fillRect/>
          </a:stretch>
        </p:blipFill>
        <p:spPr>
          <a:xfrm>
            <a:off x="6563342" y="1242150"/>
            <a:ext cx="5391435" cy="4373699"/>
          </a:xfrm>
        </p:spPr>
      </p:pic>
      <p:pic>
        <p:nvPicPr>
          <p:cNvPr id="9" name="Picture 8" descr="A table with numbers and words&#10;&#10;AI-generated content may be incorrect.">
            <a:extLst>
              <a:ext uri="{FF2B5EF4-FFF2-40B4-BE49-F238E27FC236}">
                <a16:creationId xmlns:a16="http://schemas.microsoft.com/office/drawing/2014/main" id="{A94C1C20-85B3-1836-922B-CB594034938C}"/>
              </a:ext>
            </a:extLst>
          </p:cNvPr>
          <p:cNvPicPr>
            <a:picLocks noChangeAspect="1"/>
          </p:cNvPicPr>
          <p:nvPr/>
        </p:nvPicPr>
        <p:blipFill>
          <a:blip r:embed="rId4"/>
          <a:srcRect t="1162" r="3057"/>
          <a:stretch>
            <a:fillRect/>
          </a:stretch>
        </p:blipFill>
        <p:spPr>
          <a:xfrm>
            <a:off x="318821" y="2015236"/>
            <a:ext cx="6113237" cy="2464420"/>
          </a:xfrm>
          <a:prstGeom prst="rect">
            <a:avLst/>
          </a:prstGeom>
        </p:spPr>
      </p:pic>
      <p:sp>
        <p:nvSpPr>
          <p:cNvPr id="11" name="Content Placeholder 2">
            <a:extLst>
              <a:ext uri="{FF2B5EF4-FFF2-40B4-BE49-F238E27FC236}">
                <a16:creationId xmlns:a16="http://schemas.microsoft.com/office/drawing/2014/main" id="{75EC9E63-E18F-2BB2-6BEF-CCEC494E4F5A}"/>
              </a:ext>
            </a:extLst>
          </p:cNvPr>
          <p:cNvSpPr txBox="1">
            <a:spLocks/>
          </p:cNvSpPr>
          <p:nvPr/>
        </p:nvSpPr>
        <p:spPr>
          <a:xfrm>
            <a:off x="612647" y="3844940"/>
            <a:ext cx="10653579" cy="24644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dirty="0"/>
          </a:p>
        </p:txBody>
      </p:sp>
      <p:sp>
        <p:nvSpPr>
          <p:cNvPr id="12" name="Rectangle 5">
            <a:extLst>
              <a:ext uri="{FF2B5EF4-FFF2-40B4-BE49-F238E27FC236}">
                <a16:creationId xmlns:a16="http://schemas.microsoft.com/office/drawing/2014/main" id="{0B395737-5E16-8E9C-4CCD-469A0B3212F3}"/>
              </a:ext>
            </a:extLst>
          </p:cNvPr>
          <p:cNvSpPr>
            <a:spLocks noChangeArrowheads="1"/>
          </p:cNvSpPr>
          <p:nvPr/>
        </p:nvSpPr>
        <p:spPr bwMode="auto">
          <a:xfrm>
            <a:off x="350079" y="4813994"/>
            <a:ext cx="62558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D50A8EF2-94E2-D183-AE20-CF19FA10DEA3}"/>
              </a:ext>
            </a:extLst>
          </p:cNvPr>
          <p:cNvSpPr>
            <a:spLocks noChangeArrowheads="1"/>
          </p:cNvSpPr>
          <p:nvPr/>
        </p:nvSpPr>
        <p:spPr bwMode="auto">
          <a:xfrm>
            <a:off x="583919" y="4998660"/>
            <a:ext cx="4846725" cy="1003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nSpc>
                <a:spcPct val="200000"/>
              </a:lnSpc>
              <a:buFont typeface="Arial" panose="020B0604020202020204" pitchFamily="34" charset="0"/>
              <a:buChar char="•"/>
            </a:pPr>
            <a:r>
              <a:rPr lang="en-US" sz="1600" dirty="0" err="1"/>
              <a:t>PolicyGRID</a:t>
            </a:r>
            <a:r>
              <a:rPr lang="en-US" sz="1600" dirty="0"/>
              <a:t> has lowest SHD across all setups</a:t>
            </a:r>
          </a:p>
          <a:p>
            <a:pPr marL="285750" indent="-285750">
              <a:lnSpc>
                <a:spcPct val="200000"/>
              </a:lnSpc>
              <a:buFont typeface="Arial" panose="020B0604020202020204" pitchFamily="34" charset="0"/>
              <a:buChar char="•"/>
            </a:pPr>
            <a:r>
              <a:rPr lang="en-US" sz="1600" dirty="0"/>
              <a:t>Baselines degrade with complexity</a:t>
            </a:r>
          </a:p>
        </p:txBody>
      </p:sp>
    </p:spTree>
    <p:extLst>
      <p:ext uri="{BB962C8B-B14F-4D97-AF65-F5344CB8AC3E}">
        <p14:creationId xmlns:p14="http://schemas.microsoft.com/office/powerpoint/2010/main" val="3515319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D53894-0954-0F36-06FF-44AE917A6511}"/>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EC54A0C3-5130-F256-D151-030A909A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54481-1863-E646-F14B-3B13BE75B8A7}"/>
              </a:ext>
            </a:extLst>
          </p:cNvPr>
          <p:cNvSpPr>
            <a:spLocks noGrp="1"/>
          </p:cNvSpPr>
          <p:nvPr>
            <p:ph type="title"/>
          </p:nvPr>
        </p:nvSpPr>
        <p:spPr>
          <a:xfrm>
            <a:off x="7211803" y="-93438"/>
            <a:ext cx="5490436" cy="1527048"/>
          </a:xfrm>
        </p:spPr>
        <p:txBody>
          <a:bodyPr vert="horz" lIns="91440" tIns="45720" rIns="91440" bIns="45720" rtlCol="0" anchor="b">
            <a:normAutofit/>
          </a:bodyPr>
          <a:lstStyle/>
          <a:p>
            <a:r>
              <a:rPr lang="en-US" b="0" kern="1200" dirty="0">
                <a:solidFill>
                  <a:schemeClr val="tx1"/>
                </a:solidFill>
                <a:latin typeface="+mj-lt"/>
                <a:ea typeface="+mj-ea"/>
                <a:cs typeface="+mj-cs"/>
              </a:rPr>
              <a:t>Results:</a:t>
            </a:r>
            <a:r>
              <a:rPr lang="en-US" b="1" kern="1200" dirty="0">
                <a:solidFill>
                  <a:schemeClr val="tx1"/>
                </a:solidFill>
                <a:latin typeface="+mj-lt"/>
                <a:ea typeface="+mj-ea"/>
                <a:cs typeface="+mj-cs"/>
              </a:rPr>
              <a:t> Policy Performance</a:t>
            </a:r>
          </a:p>
        </p:txBody>
      </p:sp>
      <p:pic>
        <p:nvPicPr>
          <p:cNvPr id="22" name="Picture 21" descr="A table with numbers and symbols&#10;&#10;AI-generated content may be incorrect.">
            <a:extLst>
              <a:ext uri="{FF2B5EF4-FFF2-40B4-BE49-F238E27FC236}">
                <a16:creationId xmlns:a16="http://schemas.microsoft.com/office/drawing/2014/main" id="{9F2E0470-9AEF-E1D0-8E11-64F96ACB48BC}"/>
              </a:ext>
            </a:extLst>
          </p:cNvPr>
          <p:cNvPicPr>
            <a:picLocks noChangeAspect="1"/>
          </p:cNvPicPr>
          <p:nvPr/>
        </p:nvPicPr>
        <p:blipFill>
          <a:blip r:embed="rId3"/>
          <a:srcRect t="1999" r="1773"/>
          <a:stretch>
            <a:fillRect/>
          </a:stretch>
        </p:blipFill>
        <p:spPr>
          <a:xfrm>
            <a:off x="157157" y="4488815"/>
            <a:ext cx="8083598" cy="2096899"/>
          </a:xfrm>
          <a:prstGeom prst="rect">
            <a:avLst/>
          </a:prstGeom>
        </p:spPr>
      </p:pic>
      <p:sp>
        <p:nvSpPr>
          <p:cNvPr id="13" name="Rectangle 6">
            <a:extLst>
              <a:ext uri="{FF2B5EF4-FFF2-40B4-BE49-F238E27FC236}">
                <a16:creationId xmlns:a16="http://schemas.microsoft.com/office/drawing/2014/main" id="{7258DFDE-B505-82A5-D8F9-36D88E941623}"/>
              </a:ext>
            </a:extLst>
          </p:cNvPr>
          <p:cNvSpPr>
            <a:spLocks noChangeArrowheads="1"/>
          </p:cNvSpPr>
          <p:nvPr/>
        </p:nvSpPr>
        <p:spPr bwMode="auto">
          <a:xfrm>
            <a:off x="7211803" y="1527048"/>
            <a:ext cx="4628075" cy="40965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285750" indent="-228600">
              <a:lnSpc>
                <a:spcPct val="120000"/>
              </a:lnSpc>
              <a:spcAft>
                <a:spcPts val="600"/>
              </a:spcAft>
              <a:buFont typeface="Arial" panose="020B0604020202020204" pitchFamily="34" charset="0"/>
              <a:buChar char="•"/>
            </a:pPr>
            <a:r>
              <a:rPr lang="en-US" sz="1600" dirty="0"/>
              <a:t>Highest hypervolume and lowest violation rates with </a:t>
            </a:r>
            <a:r>
              <a:rPr lang="en-US" sz="1600" dirty="0" err="1"/>
              <a:t>PolicyGRID</a:t>
            </a:r>
            <a:endParaRPr lang="en-US" sz="1600" dirty="0"/>
          </a:p>
          <a:p>
            <a:pPr marL="285750" indent="-228600">
              <a:lnSpc>
                <a:spcPct val="120000"/>
              </a:lnSpc>
              <a:spcAft>
                <a:spcPts val="600"/>
              </a:spcAft>
              <a:buFont typeface="Arial" panose="020B0604020202020204" pitchFamily="34" charset="0"/>
              <a:buChar char="•"/>
            </a:pPr>
            <a:r>
              <a:rPr lang="en-US" sz="1600" dirty="0"/>
              <a:t>Causal DAG critical for policy quality</a:t>
            </a:r>
          </a:p>
          <a:p>
            <a:pPr marL="285750" indent="-228600">
              <a:lnSpc>
                <a:spcPct val="120000"/>
              </a:lnSpc>
              <a:spcAft>
                <a:spcPts val="600"/>
              </a:spcAft>
              <a:buFont typeface="Arial" panose="020B0604020202020204" pitchFamily="34" charset="0"/>
              <a:buChar char="•"/>
            </a:pPr>
            <a:r>
              <a:rPr lang="en-US" sz="1600" dirty="0"/>
              <a:t>Baselines (PID, Correlation) show low hv and high violations</a:t>
            </a:r>
          </a:p>
          <a:p>
            <a:pPr marL="285750" indent="-228600">
              <a:lnSpc>
                <a:spcPct val="120000"/>
              </a:lnSpc>
              <a:spcAft>
                <a:spcPts val="600"/>
              </a:spcAft>
              <a:buFont typeface="Arial" panose="020B0604020202020204" pitchFamily="34" charset="0"/>
              <a:buChar char="•"/>
            </a:pPr>
            <a:r>
              <a:rPr lang="en-US" sz="1600" dirty="0" err="1"/>
              <a:t>PolicyGRID</a:t>
            </a:r>
            <a:r>
              <a:rPr lang="en-US" sz="1600" dirty="0"/>
              <a:t> dominates Pareto front with low energy and low discomfort</a:t>
            </a:r>
          </a:p>
        </p:txBody>
      </p:sp>
      <p:grpSp>
        <p:nvGrpSpPr>
          <p:cNvPr id="20" name="Group 19">
            <a:extLst>
              <a:ext uri="{FF2B5EF4-FFF2-40B4-BE49-F238E27FC236}">
                <a16:creationId xmlns:a16="http://schemas.microsoft.com/office/drawing/2014/main" id="{99CB7931-000B-4886-B6B6-F6F7610199E1}"/>
              </a:ext>
            </a:extLst>
          </p:cNvPr>
          <p:cNvGrpSpPr/>
          <p:nvPr/>
        </p:nvGrpSpPr>
        <p:grpSpPr>
          <a:xfrm>
            <a:off x="300691" y="272286"/>
            <a:ext cx="6688519" cy="4096512"/>
            <a:chOff x="783023" y="1764840"/>
            <a:chExt cx="5805523" cy="3420858"/>
          </a:xfrm>
        </p:grpSpPr>
        <p:pic>
          <p:nvPicPr>
            <p:cNvPr id="10" name="Picture 9" descr="A graph showing different colored dots&#10;&#10;AI-generated content may be incorrect.">
              <a:extLst>
                <a:ext uri="{FF2B5EF4-FFF2-40B4-BE49-F238E27FC236}">
                  <a16:creationId xmlns:a16="http://schemas.microsoft.com/office/drawing/2014/main" id="{9183CECF-1E44-4B14-4AE9-A9B9351A818D}"/>
                </a:ext>
              </a:extLst>
            </p:cNvPr>
            <p:cNvPicPr>
              <a:picLocks noChangeAspect="1"/>
            </p:cNvPicPr>
            <p:nvPr/>
          </p:nvPicPr>
          <p:blipFill>
            <a:blip r:embed="rId4"/>
            <a:stretch>
              <a:fillRect/>
            </a:stretch>
          </p:blipFill>
          <p:spPr>
            <a:xfrm>
              <a:off x="783023" y="1764840"/>
              <a:ext cx="2806158" cy="1599509"/>
            </a:xfrm>
            <a:prstGeom prst="rect">
              <a:avLst/>
            </a:prstGeom>
          </p:spPr>
        </p:pic>
        <p:pic>
          <p:nvPicPr>
            <p:cNvPr id="17" name="Picture 16" descr="A graph of energy versus comfort trade-offs&#10;&#10;AI-generated content may be incorrect.">
              <a:extLst>
                <a:ext uri="{FF2B5EF4-FFF2-40B4-BE49-F238E27FC236}">
                  <a16:creationId xmlns:a16="http://schemas.microsoft.com/office/drawing/2014/main" id="{BD061008-50E5-6B92-B608-0B1650FF5040}"/>
                </a:ext>
              </a:extLst>
            </p:cNvPr>
            <p:cNvPicPr>
              <a:picLocks noChangeAspect="1"/>
            </p:cNvPicPr>
            <p:nvPr/>
          </p:nvPicPr>
          <p:blipFill>
            <a:blip r:embed="rId5"/>
            <a:stretch>
              <a:fillRect/>
            </a:stretch>
          </p:blipFill>
          <p:spPr>
            <a:xfrm>
              <a:off x="3782388" y="1764840"/>
              <a:ext cx="2806158" cy="1599509"/>
            </a:xfrm>
            <a:prstGeom prst="rect">
              <a:avLst/>
            </a:prstGeom>
          </p:spPr>
        </p:pic>
        <p:pic>
          <p:nvPicPr>
            <p:cNvPr id="19" name="Picture 18" descr="A graph of energy and comfort trade-offs&#10;&#10;AI-generated content may be incorrect.">
              <a:extLst>
                <a:ext uri="{FF2B5EF4-FFF2-40B4-BE49-F238E27FC236}">
                  <a16:creationId xmlns:a16="http://schemas.microsoft.com/office/drawing/2014/main" id="{89BA64C1-45AA-6891-DA07-6BC57048E4FB}"/>
                </a:ext>
              </a:extLst>
            </p:cNvPr>
            <p:cNvPicPr>
              <a:picLocks noChangeAspect="1"/>
            </p:cNvPicPr>
            <p:nvPr/>
          </p:nvPicPr>
          <p:blipFill>
            <a:blip r:embed="rId6"/>
            <a:stretch>
              <a:fillRect/>
            </a:stretch>
          </p:blipFill>
          <p:spPr>
            <a:xfrm>
              <a:off x="783023" y="3586189"/>
              <a:ext cx="2806158" cy="1599509"/>
            </a:xfrm>
            <a:prstGeom prst="rect">
              <a:avLst/>
            </a:prstGeom>
          </p:spPr>
        </p:pic>
        <p:pic>
          <p:nvPicPr>
            <p:cNvPr id="15" name="Picture 14" descr="A graph of energy and comfort trade-offs&#10;&#10;AI-generated content may be incorrect.">
              <a:extLst>
                <a:ext uri="{FF2B5EF4-FFF2-40B4-BE49-F238E27FC236}">
                  <a16:creationId xmlns:a16="http://schemas.microsoft.com/office/drawing/2014/main" id="{60610D82-BAD7-DD92-B126-00252DACD6A4}"/>
                </a:ext>
              </a:extLst>
            </p:cNvPr>
            <p:cNvPicPr>
              <a:picLocks noChangeAspect="1"/>
            </p:cNvPicPr>
            <p:nvPr/>
          </p:nvPicPr>
          <p:blipFill>
            <a:blip r:embed="rId7"/>
            <a:stretch>
              <a:fillRect/>
            </a:stretch>
          </p:blipFill>
          <p:spPr>
            <a:xfrm>
              <a:off x="3782388" y="3586007"/>
              <a:ext cx="2806158" cy="1599509"/>
            </a:xfrm>
            <a:prstGeom prst="rect">
              <a:avLst/>
            </a:prstGeom>
          </p:spPr>
        </p:pic>
      </p:grpSp>
    </p:spTree>
    <p:extLst>
      <p:ext uri="{BB962C8B-B14F-4D97-AF65-F5344CB8AC3E}">
        <p14:creationId xmlns:p14="http://schemas.microsoft.com/office/powerpoint/2010/main" val="180031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628B0-DA77-7B62-2E8A-60DC57FEE6CC}"/>
              </a:ext>
            </a:extLst>
          </p:cNvPr>
          <p:cNvSpPr>
            <a:spLocks noGrp="1"/>
          </p:cNvSpPr>
          <p:nvPr>
            <p:ph type="title"/>
          </p:nvPr>
        </p:nvSpPr>
        <p:spPr>
          <a:xfrm>
            <a:off x="229196" y="548640"/>
            <a:ext cx="10872216" cy="1133856"/>
          </a:xfrm>
        </p:spPr>
        <p:txBody>
          <a:bodyPr anchor="ctr">
            <a:normAutofit/>
          </a:bodyPr>
          <a:lstStyle/>
          <a:p>
            <a:r>
              <a:rPr lang="en-US" dirty="0"/>
              <a:t>Looking Ahead</a:t>
            </a:r>
          </a:p>
        </p:txBody>
      </p:sp>
      <p:pic>
        <p:nvPicPr>
          <p:cNvPr id="7" name="Picture 6" descr="A group of diagrams with text&#10;&#10;AI-generated content may be incorrect.">
            <a:extLst>
              <a:ext uri="{FF2B5EF4-FFF2-40B4-BE49-F238E27FC236}">
                <a16:creationId xmlns:a16="http://schemas.microsoft.com/office/drawing/2014/main" id="{58D57641-5F2A-BE16-A726-EDA3A25581D2}"/>
              </a:ext>
            </a:extLst>
          </p:cNvPr>
          <p:cNvPicPr>
            <a:picLocks noChangeAspect="1"/>
          </p:cNvPicPr>
          <p:nvPr/>
        </p:nvPicPr>
        <p:blipFill>
          <a:blip r:embed="rId3"/>
          <a:srcRect l="794" r="897"/>
          <a:stretch>
            <a:fillRect/>
          </a:stretch>
        </p:blipFill>
        <p:spPr>
          <a:xfrm>
            <a:off x="188592" y="1792224"/>
            <a:ext cx="6988584" cy="3074592"/>
          </a:xfrm>
          <a:prstGeom prst="rect">
            <a:avLst/>
          </a:prstGeom>
        </p:spPr>
      </p:pic>
      <p:sp>
        <p:nvSpPr>
          <p:cNvPr id="4" name="Rectangle 1">
            <a:extLst>
              <a:ext uri="{FF2B5EF4-FFF2-40B4-BE49-F238E27FC236}">
                <a16:creationId xmlns:a16="http://schemas.microsoft.com/office/drawing/2014/main" id="{76D8E665-AE29-44D0-599E-E650342846D4}"/>
              </a:ext>
            </a:extLst>
          </p:cNvPr>
          <p:cNvSpPr>
            <a:spLocks noGrp="1" noChangeArrowheads="1"/>
          </p:cNvSpPr>
          <p:nvPr>
            <p:ph idx="1"/>
          </p:nvPr>
        </p:nvSpPr>
        <p:spPr bwMode="auto">
          <a:xfrm>
            <a:off x="7284753" y="1792224"/>
            <a:ext cx="4307527" cy="45171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eaLnBrk="0" fontAlgn="base" hangingPunct="0">
              <a:spcBef>
                <a:spcPct val="0"/>
              </a:spcBef>
              <a:spcAft>
                <a:spcPts val="600"/>
              </a:spcAft>
            </a:pPr>
            <a:r>
              <a:rPr kumimoji="0" lang="en-US" altLang="en-US" sz="1800" b="0" i="0" u="none" strike="noStrike" cap="none" normalizeH="0" baseline="0" dirty="0">
                <a:ln>
                  <a:noFill/>
                </a:ln>
                <a:effectLst/>
              </a:rPr>
              <a:t>Cycles in causal structures like BMS</a:t>
            </a:r>
          </a:p>
          <a:p>
            <a:pPr eaLnBrk="0" fontAlgn="base" hangingPunct="0">
              <a:spcBef>
                <a:spcPct val="0"/>
              </a:spcBef>
              <a:spcAft>
                <a:spcPts val="600"/>
              </a:spcAft>
            </a:pPr>
            <a:r>
              <a:rPr kumimoji="0" lang="en-US" altLang="en-US" sz="1800" b="0" i="0" u="none" strike="noStrike" cap="none" normalizeH="0" baseline="0" dirty="0">
                <a:ln>
                  <a:noFill/>
                </a:ln>
                <a:effectLst/>
              </a:rPr>
              <a:t>Scalability of causal discovery</a:t>
            </a:r>
          </a:p>
          <a:p>
            <a:pPr eaLnBrk="0" fontAlgn="base" hangingPunct="0">
              <a:spcBef>
                <a:spcPct val="0"/>
              </a:spcBef>
              <a:spcAft>
                <a:spcPts val="600"/>
              </a:spcAft>
            </a:pPr>
            <a:r>
              <a:rPr kumimoji="0" lang="en-US" altLang="en-US" sz="1800" b="0" i="0" u="none" strike="noStrike" cap="none" normalizeH="0" baseline="0" dirty="0">
                <a:ln>
                  <a:noFill/>
                </a:ln>
                <a:effectLst/>
              </a:rPr>
              <a:t>Reliability via uncertainty-aware inference and real-worl</a:t>
            </a:r>
            <a:r>
              <a:rPr lang="en-US" altLang="en-US" sz="1800" dirty="0"/>
              <a:t>d deployments</a:t>
            </a:r>
            <a:endParaRPr kumimoji="0" lang="en-US" altLang="en-US" sz="1800" b="0" i="0" u="none" strike="noStrike" cap="none" normalizeH="0" baseline="0" dirty="0">
              <a:ln>
                <a:noFill/>
              </a:ln>
              <a:effectLst/>
            </a:endParaRPr>
          </a:p>
          <a:p>
            <a:pPr eaLnBrk="0" fontAlgn="base" hangingPunct="0">
              <a:spcBef>
                <a:spcPct val="0"/>
              </a:spcBef>
              <a:spcAft>
                <a:spcPts val="600"/>
              </a:spcAft>
            </a:pPr>
            <a:r>
              <a:rPr kumimoji="0" lang="en-US" altLang="en-US" sz="1800" b="0" i="0" u="none" strike="noStrike" cap="none" normalizeH="0" baseline="0" dirty="0">
                <a:ln>
                  <a:noFill/>
                </a:ln>
                <a:effectLst/>
              </a:rPr>
              <a:t>Adaptation with online updates and continual </a:t>
            </a:r>
            <a:r>
              <a:rPr lang="en-US" altLang="en-US" sz="1800" dirty="0"/>
              <a:t>(temporal) </a:t>
            </a:r>
            <a:r>
              <a:rPr kumimoji="0" lang="en-US" altLang="en-US" sz="1800" b="0" i="0" u="none" strike="noStrike" cap="none" normalizeH="0" baseline="0" dirty="0">
                <a:ln>
                  <a:noFill/>
                </a:ln>
                <a:effectLst/>
              </a:rPr>
              <a:t>causal learning </a:t>
            </a:r>
          </a:p>
          <a:p>
            <a:pPr eaLnBrk="0" fontAlgn="base" hangingPunct="0">
              <a:spcBef>
                <a:spcPct val="0"/>
              </a:spcBef>
              <a:spcAft>
                <a:spcPts val="600"/>
              </a:spcAft>
            </a:pPr>
            <a:r>
              <a:rPr kumimoji="0" lang="en-US" altLang="en-US" sz="1800" b="0" i="0" u="none" strike="noStrike" cap="none" normalizeH="0" baseline="0" dirty="0">
                <a:ln>
                  <a:noFill/>
                </a:ln>
                <a:effectLst/>
              </a:rPr>
              <a:t>Broader applications in robotics, transport, assistive tech, and </a:t>
            </a:r>
            <a:r>
              <a:rPr lang="en-US" altLang="en-US" sz="1800" dirty="0"/>
              <a:t>other </a:t>
            </a:r>
            <a:r>
              <a:rPr kumimoji="0" lang="en-US" altLang="en-US" sz="1800" b="0" i="0" u="none" strike="noStrike" cap="none" normalizeH="0" baseline="0" dirty="0">
                <a:ln>
                  <a:noFill/>
                </a:ln>
                <a:effectLst/>
              </a:rPr>
              <a:t>multi-objective control domains</a:t>
            </a:r>
          </a:p>
        </p:txBody>
      </p:sp>
    </p:spTree>
    <p:extLst>
      <p:ext uri="{BB962C8B-B14F-4D97-AF65-F5344CB8AC3E}">
        <p14:creationId xmlns:p14="http://schemas.microsoft.com/office/powerpoint/2010/main" val="1699806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449804-ECED-6D19-F0DA-F686DD4B8932}"/>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D155E-89F1-F7A1-6332-FD8C159AE735}"/>
              </a:ext>
            </a:extLst>
          </p:cNvPr>
          <p:cNvSpPr>
            <a:spLocks noGrp="1"/>
          </p:cNvSpPr>
          <p:nvPr>
            <p:ph type="title"/>
          </p:nvPr>
        </p:nvSpPr>
        <p:spPr>
          <a:xfrm>
            <a:off x="614678" y="548640"/>
            <a:ext cx="10872216" cy="1133856"/>
          </a:xfrm>
        </p:spPr>
        <p:txBody>
          <a:bodyPr anchor="t">
            <a:normAutofit/>
          </a:bodyPr>
          <a:lstStyle/>
          <a:p>
            <a:r>
              <a:rPr lang="en-US" dirty="0"/>
              <a:t>Correlation vs Causation</a:t>
            </a:r>
          </a:p>
        </p:txBody>
      </p:sp>
      <p:pic>
        <p:nvPicPr>
          <p:cNvPr id="1026" name="Picture 2" descr="Moving From Correlation to Causation: The Next Big Step in AI | AtScale">
            <a:extLst>
              <a:ext uri="{FF2B5EF4-FFF2-40B4-BE49-F238E27FC236}">
                <a16:creationId xmlns:a16="http://schemas.microsoft.com/office/drawing/2014/main" id="{F3956720-684E-E64C-D31F-1DD8E30E8B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12" t="11121" r="18872" b="7626"/>
          <a:stretch>
            <a:fillRect/>
          </a:stretch>
        </p:blipFill>
        <p:spPr bwMode="auto">
          <a:xfrm>
            <a:off x="761420" y="1792223"/>
            <a:ext cx="6054126" cy="4539813"/>
          </a:xfrm>
          <a:prstGeom prst="rect">
            <a:avLst/>
          </a:prstGeom>
          <a:noFill/>
          <a:extLst>
            <a:ext uri="{909E8E84-426E-40DD-AFC4-6F175D3DCCD1}">
              <a14:hiddenFill xmlns:a14="http://schemas.microsoft.com/office/drawing/2010/main">
                <a:solidFill>
                  <a:srgbClr val="FFFFFF"/>
                </a:solidFill>
              </a14:hiddenFill>
            </a:ext>
          </a:extLst>
        </p:spPr>
      </p:pic>
      <p:sp>
        <p:nvSpPr>
          <p:cNvPr id="1034" name="Content Placeholder 3">
            <a:extLst>
              <a:ext uri="{FF2B5EF4-FFF2-40B4-BE49-F238E27FC236}">
                <a16:creationId xmlns:a16="http://schemas.microsoft.com/office/drawing/2014/main" id="{0410AFB9-464C-FF56-1A4C-F00A0EF6D341}"/>
              </a:ext>
            </a:extLst>
          </p:cNvPr>
          <p:cNvSpPr>
            <a:spLocks noGrp="1"/>
          </p:cNvSpPr>
          <p:nvPr>
            <p:ph idx="1"/>
          </p:nvPr>
        </p:nvSpPr>
        <p:spPr>
          <a:xfrm>
            <a:off x="7177176" y="1792224"/>
            <a:ext cx="4307527" cy="4517136"/>
          </a:xfrm>
        </p:spPr>
        <p:txBody>
          <a:bodyPr anchor="t">
            <a:normAutofit/>
          </a:bodyPr>
          <a:lstStyle/>
          <a:p>
            <a:r>
              <a:rPr lang="en-US" sz="1800" dirty="0"/>
              <a:t>correlation != causation</a:t>
            </a:r>
          </a:p>
          <a:p>
            <a:r>
              <a:rPr lang="en-US" sz="1800" dirty="0"/>
              <a:t>models fail when agents intervene</a:t>
            </a:r>
          </a:p>
          <a:p>
            <a:r>
              <a:rPr lang="en-US" sz="1800" dirty="0"/>
              <a:t>current systems either:</a:t>
            </a:r>
          </a:p>
          <a:p>
            <a:pPr lvl="1"/>
            <a:r>
              <a:rPr lang="en-US" dirty="0"/>
              <a:t>ignore causal structures</a:t>
            </a:r>
          </a:p>
          <a:p>
            <a:pPr lvl="1"/>
            <a:r>
              <a:rPr lang="en-US" dirty="0"/>
              <a:t>treat causality as an offline pre-processing step</a:t>
            </a:r>
          </a:p>
        </p:txBody>
      </p:sp>
    </p:spTree>
    <p:extLst>
      <p:ext uri="{BB962C8B-B14F-4D97-AF65-F5344CB8AC3E}">
        <p14:creationId xmlns:p14="http://schemas.microsoft.com/office/powerpoint/2010/main" val="1810774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A025D-335E-4B46-00C7-9EAAAC73A359}"/>
              </a:ext>
            </a:extLst>
          </p:cNvPr>
          <p:cNvSpPr>
            <a:spLocks noGrp="1"/>
          </p:cNvSpPr>
          <p:nvPr>
            <p:ph type="title"/>
          </p:nvPr>
        </p:nvSpPr>
        <p:spPr>
          <a:xfrm>
            <a:off x="7123007" y="603501"/>
            <a:ext cx="4361693" cy="1527049"/>
          </a:xfrm>
        </p:spPr>
        <p:txBody>
          <a:bodyPr anchor="b">
            <a:normAutofit/>
          </a:bodyPr>
          <a:lstStyle/>
          <a:p>
            <a:r>
              <a:rPr lang="en-US"/>
              <a:t>Why Causality Matters</a:t>
            </a:r>
            <a:endParaRPr lang="en-US" b="0" i="1"/>
          </a:p>
        </p:txBody>
      </p:sp>
      <p:pic>
        <p:nvPicPr>
          <p:cNvPr id="5" name="Picture 4" descr="A black world map with networks">
            <a:extLst>
              <a:ext uri="{FF2B5EF4-FFF2-40B4-BE49-F238E27FC236}">
                <a16:creationId xmlns:a16="http://schemas.microsoft.com/office/drawing/2014/main" id="{CD3B05E4-1BF1-2121-7F65-DE8E7348D3A8}"/>
              </a:ext>
            </a:extLst>
          </p:cNvPr>
          <p:cNvPicPr>
            <a:picLocks noChangeAspect="1"/>
          </p:cNvPicPr>
          <p:nvPr/>
        </p:nvPicPr>
        <p:blipFill>
          <a:blip r:embed="rId3"/>
          <a:srcRect l="28336" r="15207" b="-1"/>
          <a:stretch>
            <a:fillRect/>
          </a:stretch>
        </p:blipFill>
        <p:spPr>
          <a:xfrm>
            <a:off x="1" y="10"/>
            <a:ext cx="6373368" cy="6857990"/>
          </a:xfrm>
          <a:prstGeom prst="rect">
            <a:avLst/>
          </a:prstGeom>
        </p:spPr>
      </p:pic>
      <p:sp>
        <p:nvSpPr>
          <p:cNvPr id="14" name="Content Placeholder 2">
            <a:extLst>
              <a:ext uri="{FF2B5EF4-FFF2-40B4-BE49-F238E27FC236}">
                <a16:creationId xmlns:a16="http://schemas.microsoft.com/office/drawing/2014/main" id="{C51E902F-2A6D-6D3C-CDA8-A0BACAB64718}"/>
              </a:ext>
            </a:extLst>
          </p:cNvPr>
          <p:cNvSpPr>
            <a:spLocks noGrp="1"/>
          </p:cNvSpPr>
          <p:nvPr>
            <p:ph idx="1"/>
          </p:nvPr>
        </p:nvSpPr>
        <p:spPr>
          <a:xfrm>
            <a:off x="7123007" y="2212846"/>
            <a:ext cx="4361693" cy="4096514"/>
          </a:xfrm>
        </p:spPr>
        <p:txBody>
          <a:bodyPr>
            <a:normAutofit/>
          </a:bodyPr>
          <a:lstStyle/>
          <a:p>
            <a:r>
              <a:rPr lang="en-US" sz="1800" b="1"/>
              <a:t>Prediction ≠ Understanding</a:t>
            </a:r>
            <a:endParaRPr lang="en-US" sz="1800"/>
          </a:p>
          <a:p>
            <a:pPr lvl="1"/>
            <a:r>
              <a:rPr lang="en-US"/>
              <a:t>Correlations describe </a:t>
            </a:r>
            <a:r>
              <a:rPr lang="en-US" i="1"/>
              <a:t>what tends to happen</a:t>
            </a:r>
            <a:endParaRPr lang="en-US"/>
          </a:p>
          <a:p>
            <a:pPr lvl="1"/>
            <a:r>
              <a:rPr lang="en-US"/>
              <a:t>But actions change the world — correlations break under intervention</a:t>
            </a:r>
          </a:p>
          <a:p>
            <a:pPr lvl="1"/>
            <a:r>
              <a:rPr lang="en-US"/>
              <a:t>Real-world systems need </a:t>
            </a:r>
            <a:r>
              <a:rPr lang="en-US" i="1"/>
              <a:t>stability</a:t>
            </a:r>
            <a:r>
              <a:rPr lang="en-US"/>
              <a:t>, </a:t>
            </a:r>
            <a:r>
              <a:rPr lang="en-US" i="1"/>
              <a:t>transferability</a:t>
            </a:r>
            <a:r>
              <a:rPr lang="en-US"/>
              <a:t>, and </a:t>
            </a:r>
            <a:r>
              <a:rPr lang="en-US" i="1"/>
              <a:t>control</a:t>
            </a:r>
            <a:endParaRPr lang="en-US"/>
          </a:p>
          <a:p>
            <a:r>
              <a:rPr lang="en-US" sz="1800" b="1"/>
              <a:t>Goal:</a:t>
            </a:r>
            <a:r>
              <a:rPr lang="en-US" sz="1800"/>
              <a:t> move from </a:t>
            </a:r>
            <a:r>
              <a:rPr lang="en-US" sz="1800" i="1"/>
              <a:t>seeing</a:t>
            </a:r>
            <a:r>
              <a:rPr lang="en-US" sz="1800"/>
              <a:t> patterns → </a:t>
            </a:r>
            <a:r>
              <a:rPr lang="en-US" sz="1800" i="1"/>
              <a:t>understanding</a:t>
            </a:r>
            <a:r>
              <a:rPr lang="en-US" sz="1800"/>
              <a:t> mechanisms</a:t>
            </a:r>
          </a:p>
        </p:txBody>
      </p:sp>
    </p:spTree>
    <p:extLst>
      <p:ext uri="{BB962C8B-B14F-4D97-AF65-F5344CB8AC3E}">
        <p14:creationId xmlns:p14="http://schemas.microsoft.com/office/powerpoint/2010/main" val="3286171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2C2C8F-C8EF-092D-137C-B3E3C987CEED}"/>
              </a:ext>
            </a:extLst>
          </p:cNvPr>
          <p:cNvSpPr>
            <a:spLocks noGrp="1"/>
          </p:cNvSpPr>
          <p:nvPr>
            <p:ph type="title"/>
          </p:nvPr>
        </p:nvSpPr>
        <p:spPr>
          <a:xfrm>
            <a:off x="650315" y="742949"/>
            <a:ext cx="4781603" cy="2332799"/>
          </a:xfrm>
        </p:spPr>
        <p:txBody>
          <a:bodyPr>
            <a:normAutofit/>
          </a:bodyPr>
          <a:lstStyle/>
          <a:p>
            <a:r>
              <a:rPr lang="en-US" dirty="0"/>
              <a:t>From Observation to Intervention</a:t>
            </a:r>
          </a:p>
        </p:txBody>
      </p:sp>
      <p:pic>
        <p:nvPicPr>
          <p:cNvPr id="7" name="Picture 6" descr="A diagram of a mathematical equation&#10;&#10;AI-generated content may be incorrect.">
            <a:extLst>
              <a:ext uri="{FF2B5EF4-FFF2-40B4-BE49-F238E27FC236}">
                <a16:creationId xmlns:a16="http://schemas.microsoft.com/office/drawing/2014/main" id="{0D654663-1C42-56BD-0E09-81811B3B8D1C}"/>
              </a:ext>
            </a:extLst>
          </p:cNvPr>
          <p:cNvPicPr>
            <a:picLocks noChangeAspect="1"/>
          </p:cNvPicPr>
          <p:nvPr/>
        </p:nvPicPr>
        <p:blipFill>
          <a:blip r:embed="rId2"/>
          <a:srcRect t="1295" r="3" b="3"/>
          <a:stretch>
            <a:fillRect/>
          </a:stretch>
        </p:blipFill>
        <p:spPr>
          <a:xfrm>
            <a:off x="546224" y="1785860"/>
            <a:ext cx="5564583" cy="3666250"/>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6E6903-54D0-6201-28EE-5E9373DD5770}"/>
                  </a:ext>
                </a:extLst>
              </p:cNvPr>
              <p:cNvSpPr>
                <a:spLocks noGrp="1"/>
              </p:cNvSpPr>
              <p:nvPr>
                <p:ph idx="1"/>
              </p:nvPr>
            </p:nvSpPr>
            <p:spPr>
              <a:xfrm>
                <a:off x="6030550" y="548639"/>
                <a:ext cx="5548802" cy="5796301"/>
              </a:xfrm>
            </p:spPr>
            <p:txBody>
              <a:bodyPr>
                <a:normAutofit/>
              </a:bodyPr>
              <a:lstStyle/>
              <a:p>
                <a:pPr marL="0" indent="0">
                  <a:buNone/>
                </a:pPr>
                <a:r>
                  <a:rPr lang="en-US" b="1" dirty="0"/>
                  <a:t>Two Questions:</a:t>
                </a:r>
                <a:endParaRPr lang="en-US" dirty="0"/>
              </a:p>
              <a:p>
                <a:r>
                  <a:rPr lang="en-US" i="1" dirty="0"/>
                  <a:t>Observation:</a:t>
                </a:r>
                <a:r>
                  <a:rPr lang="en-US" dirty="0"/>
                  <a:t> “What happens when X is seen?” → </a:t>
                </a:r>
                <a14:m>
                  <m:oMath xmlns:m="http://schemas.openxmlformats.org/officeDocument/2006/math">
                    <m:r>
                      <a:rPr lang="en-US"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𝑌</m:t>
                        </m:r>
                        <m:r>
                          <a:rPr lang="ar-AE">
                            <a:latin typeface="Cambria Math" panose="02040503050406030204" pitchFamily="18" charset="0"/>
                          </a:rPr>
                          <m:t>∣</m:t>
                        </m:r>
                        <m:r>
                          <a:rPr lang="ar-AE" i="1">
                            <a:latin typeface="Cambria Math" panose="02040503050406030204" pitchFamily="18" charset="0"/>
                          </a:rPr>
                          <m:t>𝑋</m:t>
                        </m:r>
                      </m:e>
                    </m:d>
                  </m:oMath>
                </a14:m>
                <a:endParaRPr lang="ar-AE" dirty="0"/>
              </a:p>
              <a:p>
                <a:r>
                  <a:rPr lang="en-US" i="1" dirty="0"/>
                  <a:t>Intervention:</a:t>
                </a:r>
                <a:r>
                  <a:rPr lang="en-US" dirty="0"/>
                  <a:t> “What happens when X is done?” → </a:t>
                </a:r>
                <a14:m>
                  <m:oMath xmlns:m="http://schemas.openxmlformats.org/officeDocument/2006/math">
                    <m:r>
                      <a:rPr lang="en-US"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𝑌</m:t>
                        </m:r>
                        <m:r>
                          <a:rPr lang="ar-AE">
                            <a:latin typeface="Cambria Math" panose="02040503050406030204" pitchFamily="18" charset="0"/>
                          </a:rPr>
                          <m:t>∣</m:t>
                        </m:r>
                        <m:r>
                          <a:rPr lang="ar-AE" i="1">
                            <a:latin typeface="Cambria Math" panose="02040503050406030204" pitchFamily="18" charset="0"/>
                          </a:rPr>
                          <m:t>𝑑𝑜</m:t>
                        </m:r>
                        <m:d>
                          <m:dPr>
                            <m:ctrlPr>
                              <a:rPr lang="ar-AE" i="1">
                                <a:latin typeface="Cambria Math" panose="02040503050406030204" pitchFamily="18" charset="0"/>
                              </a:rPr>
                            </m:ctrlPr>
                          </m:dPr>
                          <m:e>
                            <m:r>
                              <a:rPr lang="ar-AE" i="1">
                                <a:latin typeface="Cambria Math" panose="02040503050406030204" pitchFamily="18" charset="0"/>
                              </a:rPr>
                              <m:t>𝑋</m:t>
                            </m:r>
                          </m:e>
                        </m:d>
                      </m:e>
                    </m:d>
                  </m:oMath>
                </a14:m>
                <a:endParaRPr lang="ar-AE" dirty="0"/>
              </a:p>
              <a:p>
                <a:pPr marL="0" indent="0">
                  <a:buNone/>
                </a:pPr>
                <a:r>
                  <a:rPr lang="en-US" b="1" dirty="0"/>
                  <a:t>Why this matters</a:t>
                </a:r>
                <a:endParaRPr lang="en-US" dirty="0"/>
              </a:p>
              <a:p>
                <a14:m>
                  <m:oMath xmlns:m="http://schemas.openxmlformats.org/officeDocument/2006/math">
                    <m:r>
                      <a:rPr lang="en-US"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𝑌</m:t>
                        </m:r>
                        <m:r>
                          <a:rPr lang="ar-AE">
                            <a:latin typeface="Cambria Math" panose="02040503050406030204" pitchFamily="18" charset="0"/>
                          </a:rPr>
                          <m:t>∣</m:t>
                        </m:r>
                        <m:r>
                          <a:rPr lang="ar-AE" i="1">
                            <a:latin typeface="Cambria Math" panose="02040503050406030204" pitchFamily="18" charset="0"/>
                          </a:rPr>
                          <m:t>𝑋</m:t>
                        </m:r>
                      </m:e>
                    </m:d>
                  </m:oMath>
                </a14:m>
                <a:r>
                  <a:rPr lang="en-US" dirty="0"/>
                  <a:t> may fail when environment shifts</a:t>
                </a:r>
              </a:p>
              <a:p>
                <a14:m>
                  <m:oMath xmlns:m="http://schemas.openxmlformats.org/officeDocument/2006/math">
                    <m:r>
                      <a:rPr lang="en-US"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𝑌</m:t>
                        </m:r>
                        <m:r>
                          <a:rPr lang="ar-AE">
                            <a:latin typeface="Cambria Math" panose="02040503050406030204" pitchFamily="18" charset="0"/>
                          </a:rPr>
                          <m:t>∣</m:t>
                        </m:r>
                        <m:r>
                          <a:rPr lang="ar-AE" i="1">
                            <a:latin typeface="Cambria Math" panose="02040503050406030204" pitchFamily="18" charset="0"/>
                          </a:rPr>
                          <m:t>𝑑𝑜</m:t>
                        </m:r>
                        <m:d>
                          <m:dPr>
                            <m:ctrlPr>
                              <a:rPr lang="ar-AE" i="1">
                                <a:latin typeface="Cambria Math" panose="02040503050406030204" pitchFamily="18" charset="0"/>
                              </a:rPr>
                            </m:ctrlPr>
                          </m:dPr>
                          <m:e>
                            <m:r>
                              <a:rPr lang="ar-AE" i="1">
                                <a:latin typeface="Cambria Math" panose="02040503050406030204" pitchFamily="18" charset="0"/>
                              </a:rPr>
                              <m:t>𝑋</m:t>
                            </m:r>
                          </m:e>
                        </m:d>
                      </m:e>
                    </m:d>
                  </m:oMath>
                </a14:m>
                <a:r>
                  <a:rPr lang="en-US" dirty="0"/>
                  <a:t> lets agents </a:t>
                </a:r>
                <a:r>
                  <a:rPr lang="en-US" i="1" dirty="0"/>
                  <a:t>predict consequences</a:t>
                </a:r>
                <a:r>
                  <a:rPr lang="en-US" dirty="0"/>
                  <a:t> of their actions</a:t>
                </a:r>
              </a:p>
            </p:txBody>
          </p:sp>
        </mc:Choice>
        <mc:Fallback>
          <p:sp>
            <p:nvSpPr>
              <p:cNvPr id="3" name="Content Placeholder 2">
                <a:extLst>
                  <a:ext uri="{FF2B5EF4-FFF2-40B4-BE49-F238E27FC236}">
                    <a16:creationId xmlns:a16="http://schemas.microsoft.com/office/drawing/2014/main" id="{BF6E6903-54D0-6201-28EE-5E9373DD5770}"/>
                  </a:ext>
                </a:extLst>
              </p:cNvPr>
              <p:cNvSpPr>
                <a:spLocks noGrp="1" noRot="1" noChangeAspect="1" noMove="1" noResize="1" noEditPoints="1" noAdjustHandles="1" noChangeArrowheads="1" noChangeShapeType="1" noTextEdit="1"/>
              </p:cNvSpPr>
              <p:nvPr>
                <p:ph idx="1"/>
              </p:nvPr>
            </p:nvSpPr>
            <p:spPr>
              <a:xfrm>
                <a:off x="6030550" y="548639"/>
                <a:ext cx="5548802" cy="5796301"/>
              </a:xfrm>
              <a:blipFill>
                <a:blip r:embed="rId3"/>
                <a:stretch>
                  <a:fillRect l="-1139"/>
                </a:stretch>
              </a:blipFill>
            </p:spPr>
            <p:txBody>
              <a:bodyPr/>
              <a:lstStyle/>
              <a:p>
                <a:r>
                  <a:rPr lang="en-US">
                    <a:noFill/>
                  </a:rPr>
                  <a:t> </a:t>
                </a:r>
              </a:p>
            </p:txBody>
          </p:sp>
        </mc:Fallback>
      </mc:AlternateContent>
      <p:sp>
        <p:nvSpPr>
          <p:cNvPr id="4" name="AutoShape 2">
            <a:extLst>
              <a:ext uri="{FF2B5EF4-FFF2-40B4-BE49-F238E27FC236}">
                <a16:creationId xmlns:a16="http://schemas.microsoft.com/office/drawing/2014/main" id="{68402950-A02D-D69E-2304-861B7068A7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19198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2E2C4-BCF3-FB98-4C42-2D114C65314A}"/>
              </a:ext>
            </a:extLst>
          </p:cNvPr>
          <p:cNvSpPr>
            <a:spLocks noGrp="1"/>
          </p:cNvSpPr>
          <p:nvPr>
            <p:ph type="title"/>
          </p:nvPr>
        </p:nvSpPr>
        <p:spPr>
          <a:xfrm>
            <a:off x="614678" y="548640"/>
            <a:ext cx="10872216" cy="1133856"/>
          </a:xfrm>
        </p:spPr>
        <p:txBody>
          <a:bodyPr anchor="t">
            <a:normAutofit/>
          </a:bodyPr>
          <a:lstStyle/>
          <a:p>
            <a:r>
              <a:rPr lang="en-US" dirty="0"/>
              <a:t>The Causal Ladder</a:t>
            </a:r>
          </a:p>
        </p:txBody>
      </p:sp>
      <p:pic>
        <p:nvPicPr>
          <p:cNvPr id="1026" name="Picture 2" descr="Causality 2021 HPCC Systems, 58% OFF, 59% OFF">
            <a:extLst>
              <a:ext uri="{FF2B5EF4-FFF2-40B4-BE49-F238E27FC236}">
                <a16:creationId xmlns:a16="http://schemas.microsoft.com/office/drawing/2014/main" id="{F8F30444-53C6-F90D-E3DD-779E73395F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678" y="1851172"/>
            <a:ext cx="7012235" cy="415474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B46E6E8-AB81-9B33-220E-480287C2CF26}"/>
              </a:ext>
            </a:extLst>
          </p:cNvPr>
          <p:cNvSpPr>
            <a:spLocks noGrp="1"/>
          </p:cNvSpPr>
          <p:nvPr>
            <p:ph idx="1"/>
          </p:nvPr>
        </p:nvSpPr>
        <p:spPr>
          <a:xfrm>
            <a:off x="705106" y="1239233"/>
            <a:ext cx="11156229" cy="367625"/>
          </a:xfrm>
        </p:spPr>
        <p:txBody>
          <a:bodyPr anchor="t">
            <a:normAutofit lnSpcReduction="10000"/>
          </a:bodyPr>
          <a:lstStyle/>
          <a:p>
            <a:pPr marL="0" indent="0">
              <a:lnSpc>
                <a:spcPct val="110000"/>
              </a:lnSpc>
              <a:buNone/>
            </a:pPr>
            <a:r>
              <a:rPr lang="en-US" sz="1800" b="1" dirty="0"/>
              <a:t>Levels of Reasoning</a:t>
            </a:r>
            <a:r>
              <a:rPr lang="en-US" sz="1800" dirty="0"/>
              <a:t> </a:t>
            </a:r>
            <a:r>
              <a:rPr lang="en-US" sz="1800" i="1" dirty="0"/>
              <a:t>(Pearl, 2019)</a:t>
            </a:r>
            <a:endParaRPr lang="en-US" sz="1800" dirty="0"/>
          </a:p>
          <a:p>
            <a:pPr marL="0" indent="0">
              <a:lnSpc>
                <a:spcPct val="110000"/>
              </a:lnSpc>
              <a:buNone/>
            </a:pPr>
            <a:endParaRPr lang="en-US" sz="1800" b="1" dirty="0">
              <a:latin typeface="Menlo" panose="020B0609030804020204" pitchFamily="49" charset="0"/>
              <a:ea typeface="Menlo" panose="020B0609030804020204" pitchFamily="49" charset="0"/>
              <a:cs typeface="Menlo" panose="020B0609030804020204" pitchFamily="49" charset="0"/>
            </a:endParaRPr>
          </a:p>
          <a:p>
            <a:pPr>
              <a:lnSpc>
                <a:spcPct val="110000"/>
              </a:lnSpc>
            </a:pPr>
            <a:endParaRPr lang="en-US" sz="1800" dirty="0"/>
          </a:p>
        </p:txBody>
      </p:sp>
      <p:sp>
        <p:nvSpPr>
          <p:cNvPr id="4" name="Rectangle 3">
            <a:extLst>
              <a:ext uri="{FF2B5EF4-FFF2-40B4-BE49-F238E27FC236}">
                <a16:creationId xmlns:a16="http://schemas.microsoft.com/office/drawing/2014/main" id="{D1A1F329-DA4A-8F33-8B65-BA4EE8DBC56A}"/>
              </a:ext>
            </a:extLst>
          </p:cNvPr>
          <p:cNvSpPr/>
          <p:nvPr/>
        </p:nvSpPr>
        <p:spPr>
          <a:xfrm>
            <a:off x="1979721" y="2574524"/>
            <a:ext cx="5734974" cy="2175030"/>
          </a:xfrm>
          <a:prstGeom prst="rect">
            <a:avLst/>
          </a:prstGeom>
          <a:noFill/>
          <a:ln w="5715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1C5155-D900-BD99-9692-86D9D02B2CE5}"/>
              </a:ext>
            </a:extLst>
          </p:cNvPr>
          <p:cNvSpPr txBox="1"/>
          <p:nvPr/>
        </p:nvSpPr>
        <p:spPr>
          <a:xfrm>
            <a:off x="7957188" y="2410153"/>
            <a:ext cx="3816754" cy="2121415"/>
          </a:xfrm>
          <a:prstGeom prst="rect">
            <a:avLst/>
          </a:prstGeom>
          <a:noFill/>
        </p:spPr>
        <p:txBody>
          <a:bodyPr wrap="square">
            <a:spAutoFit/>
          </a:bodyPr>
          <a:lstStyle/>
          <a:p>
            <a:pPr marL="0" indent="0">
              <a:lnSpc>
                <a:spcPct val="150000"/>
              </a:lnSpc>
              <a:buNone/>
            </a:pPr>
            <a:r>
              <a:rPr lang="en-US" sz="1800" b="1" dirty="0" err="1">
                <a:latin typeface="Menlo" panose="020B0609030804020204" pitchFamily="49" charset="0"/>
                <a:ea typeface="Menlo" panose="020B0609030804020204" pitchFamily="49" charset="0"/>
                <a:cs typeface="Menlo" panose="020B0609030804020204" pitchFamily="49" charset="0"/>
              </a:rPr>
              <a:t>PolicyGRID</a:t>
            </a:r>
            <a:r>
              <a:rPr lang="en-US" b="1" dirty="0">
                <a:latin typeface="Menlo" panose="020B0609030804020204" pitchFamily="49" charset="0"/>
                <a:ea typeface="Menlo" panose="020B0609030804020204" pitchFamily="49" charset="0"/>
                <a:cs typeface="Menlo" panose="020B0609030804020204" pitchFamily="49" charset="0"/>
              </a:rPr>
              <a:t> </a:t>
            </a:r>
            <a:r>
              <a:rPr lang="en-US" sz="1800" b="1" dirty="0"/>
              <a:t>operates at 2–3</a:t>
            </a:r>
            <a:endParaRPr lang="en-US" b="1" dirty="0"/>
          </a:p>
          <a:p>
            <a:pPr marL="0" indent="0">
              <a:lnSpc>
                <a:spcPct val="150000"/>
              </a:lnSpc>
              <a:buNone/>
            </a:pPr>
            <a:r>
              <a:rPr lang="en-US" sz="1800" b="1" dirty="0"/>
              <a:t>- </a:t>
            </a:r>
            <a:r>
              <a:rPr lang="en-US" sz="1800" dirty="0"/>
              <a:t>Learns </a:t>
            </a:r>
            <a:r>
              <a:rPr lang="en-US" sz="1800" i="1" dirty="0"/>
              <a:t>how actions change outcomes</a:t>
            </a:r>
            <a:endParaRPr lang="en-US" sz="1800" dirty="0"/>
          </a:p>
          <a:p>
            <a:pPr>
              <a:lnSpc>
                <a:spcPct val="150000"/>
              </a:lnSpc>
            </a:pPr>
            <a:r>
              <a:rPr lang="en-US" sz="1800" dirty="0"/>
              <a:t>- Uses causal understanding to design better control policies</a:t>
            </a:r>
          </a:p>
        </p:txBody>
      </p:sp>
    </p:spTree>
    <p:extLst>
      <p:ext uri="{BB962C8B-B14F-4D97-AF65-F5344CB8AC3E}">
        <p14:creationId xmlns:p14="http://schemas.microsoft.com/office/powerpoint/2010/main" val="1583656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07CD-D2FB-85FF-78CC-0BF6A95DA274}"/>
              </a:ext>
            </a:extLst>
          </p:cNvPr>
          <p:cNvSpPr>
            <a:spLocks noGrp="1"/>
          </p:cNvSpPr>
          <p:nvPr>
            <p:ph type="title"/>
          </p:nvPr>
        </p:nvSpPr>
        <p:spPr/>
        <p:txBody>
          <a:bodyPr/>
          <a:lstStyle/>
          <a:p>
            <a:r>
              <a:rPr lang="en-US" dirty="0"/>
              <a:t>Why </a:t>
            </a:r>
            <a:r>
              <a:rPr lang="en-US" sz="4000" b="0" dirty="0" err="1">
                <a:latin typeface="Menlo" panose="020B0609030804020204" pitchFamily="49" charset="0"/>
                <a:ea typeface="Menlo" panose="020B0609030804020204" pitchFamily="49" charset="0"/>
                <a:cs typeface="Menlo" panose="020B0609030804020204" pitchFamily="49" charset="0"/>
              </a:rPr>
              <a:t>PolicyGRID</a:t>
            </a:r>
            <a:endParaRPr lang="en-US" sz="4000" b="0" dirty="0">
              <a:latin typeface="Menlo" panose="020B0609030804020204" pitchFamily="49" charset="0"/>
              <a:ea typeface="Menlo" panose="020B0609030804020204" pitchFamily="49" charset="0"/>
              <a:cs typeface="Menlo" panose="020B0609030804020204" pitchFamily="49" charset="0"/>
            </a:endParaRPr>
          </a:p>
        </p:txBody>
      </p:sp>
      <p:sp>
        <p:nvSpPr>
          <p:cNvPr id="3" name="Content Placeholder 2">
            <a:extLst>
              <a:ext uri="{FF2B5EF4-FFF2-40B4-BE49-F238E27FC236}">
                <a16:creationId xmlns:a16="http://schemas.microsoft.com/office/drawing/2014/main" id="{6581D4FA-CF52-DFC3-A9FB-D8964865687B}"/>
              </a:ext>
            </a:extLst>
          </p:cNvPr>
          <p:cNvSpPr>
            <a:spLocks noGrp="1"/>
          </p:cNvSpPr>
          <p:nvPr>
            <p:ph idx="1"/>
          </p:nvPr>
        </p:nvSpPr>
        <p:spPr>
          <a:xfrm>
            <a:off x="612647" y="1715532"/>
            <a:ext cx="10653579" cy="2719308"/>
          </a:xfrm>
        </p:spPr>
        <p:txBody>
          <a:bodyPr/>
          <a:lstStyle/>
          <a:p>
            <a:pPr marL="0" indent="0">
              <a:buNone/>
            </a:pPr>
            <a:r>
              <a:rPr lang="en-US" b="1" dirty="0"/>
              <a:t>Bridging Understanding and Action</a:t>
            </a:r>
            <a:endParaRPr lang="en-US" dirty="0"/>
          </a:p>
          <a:p>
            <a:r>
              <a:rPr lang="en-US" dirty="0"/>
              <a:t>Existing agents → </a:t>
            </a:r>
            <a:r>
              <a:rPr lang="en-US" i="1" dirty="0"/>
              <a:t>ignore causality</a:t>
            </a:r>
            <a:r>
              <a:rPr lang="en-US" dirty="0"/>
              <a:t> or treat it as </a:t>
            </a:r>
            <a:r>
              <a:rPr lang="en-US" i="1" dirty="0"/>
              <a:t>offline pre-processing</a:t>
            </a:r>
            <a:endParaRPr lang="en-US" dirty="0"/>
          </a:p>
          <a:p>
            <a:r>
              <a:rPr lang="en-US" dirty="0" err="1">
                <a:latin typeface="Menlo" panose="020B0609030804020204" pitchFamily="49" charset="0"/>
                <a:ea typeface="Menlo" panose="020B0609030804020204" pitchFamily="49" charset="0"/>
                <a:cs typeface="Menlo" panose="020B0609030804020204" pitchFamily="49" charset="0"/>
              </a:rPr>
              <a:t>PolicyGRID</a:t>
            </a:r>
            <a:r>
              <a:rPr lang="en-US" dirty="0">
                <a:latin typeface="Menlo" panose="020B0609030804020204" pitchFamily="49" charset="0"/>
                <a:ea typeface="Menlo" panose="020B0609030804020204" pitchFamily="49" charset="0"/>
                <a:cs typeface="Menlo" panose="020B0609030804020204" pitchFamily="49" charset="0"/>
              </a:rPr>
              <a:t>:</a:t>
            </a:r>
            <a:br>
              <a:rPr lang="en-US" dirty="0"/>
            </a:br>
            <a:r>
              <a:rPr lang="en-US" dirty="0"/>
              <a:t>→ </a:t>
            </a:r>
            <a:r>
              <a:rPr lang="en-US" i="1" dirty="0"/>
              <a:t>discovers</a:t>
            </a:r>
            <a:r>
              <a:rPr lang="en-US" dirty="0"/>
              <a:t> causal structure</a:t>
            </a:r>
            <a:br>
              <a:rPr lang="en-US" dirty="0"/>
            </a:br>
            <a:r>
              <a:rPr lang="en-US" dirty="0"/>
              <a:t>→ </a:t>
            </a:r>
            <a:r>
              <a:rPr lang="en-US" i="1" dirty="0"/>
              <a:t>validates</a:t>
            </a:r>
            <a:r>
              <a:rPr lang="en-US" dirty="0"/>
              <a:t> interventions</a:t>
            </a:r>
            <a:br>
              <a:rPr lang="en-US" dirty="0"/>
            </a:br>
            <a:r>
              <a:rPr lang="en-US" dirty="0"/>
              <a:t>→ </a:t>
            </a:r>
            <a:r>
              <a:rPr lang="en-US" i="1" dirty="0"/>
              <a:t>translates</a:t>
            </a:r>
            <a:r>
              <a:rPr lang="en-US" dirty="0"/>
              <a:t> causal knowledge into adaptive policies</a:t>
            </a:r>
          </a:p>
        </p:txBody>
      </p:sp>
      <p:sp>
        <p:nvSpPr>
          <p:cNvPr id="5" name="TextBox 4">
            <a:extLst>
              <a:ext uri="{FF2B5EF4-FFF2-40B4-BE49-F238E27FC236}">
                <a16:creationId xmlns:a16="http://schemas.microsoft.com/office/drawing/2014/main" id="{65C4C005-1B82-AFA5-6460-98DB86CA550F}"/>
              </a:ext>
            </a:extLst>
          </p:cNvPr>
          <p:cNvSpPr txBox="1"/>
          <p:nvPr/>
        </p:nvSpPr>
        <p:spPr>
          <a:xfrm>
            <a:off x="612647" y="4901684"/>
            <a:ext cx="10653579" cy="523220"/>
          </a:xfrm>
          <a:prstGeom prst="rect">
            <a:avLst/>
          </a:prstGeom>
          <a:noFill/>
        </p:spPr>
        <p:txBody>
          <a:bodyPr wrap="square">
            <a:spAutoFit/>
          </a:bodyPr>
          <a:lstStyle/>
          <a:p>
            <a:pPr marL="0" indent="0" algn="ctr">
              <a:buNone/>
            </a:pPr>
            <a:r>
              <a:rPr lang="en-US" sz="2800" b="1" i="1" dirty="0"/>
              <a:t>Acting to Understand, Understanding to Act</a:t>
            </a:r>
            <a:endParaRPr lang="en-US" sz="2800" i="1" dirty="0"/>
          </a:p>
        </p:txBody>
      </p:sp>
      <p:sp>
        <p:nvSpPr>
          <p:cNvPr id="6" name="TextBox 5">
            <a:extLst>
              <a:ext uri="{FF2B5EF4-FFF2-40B4-BE49-F238E27FC236}">
                <a16:creationId xmlns:a16="http://schemas.microsoft.com/office/drawing/2014/main" id="{54942EF7-C836-E17B-9F26-50A428D77901}"/>
              </a:ext>
            </a:extLst>
          </p:cNvPr>
          <p:cNvSpPr txBox="1"/>
          <p:nvPr/>
        </p:nvSpPr>
        <p:spPr>
          <a:xfrm>
            <a:off x="-1211580" y="-12915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495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1AD8D-CC06-63F3-9A68-5D6350056E66}"/>
              </a:ext>
            </a:extLst>
          </p:cNvPr>
          <p:cNvSpPr>
            <a:spLocks noGrp="1"/>
          </p:cNvSpPr>
          <p:nvPr>
            <p:ph type="title"/>
          </p:nvPr>
        </p:nvSpPr>
        <p:spPr>
          <a:xfrm>
            <a:off x="594617" y="706096"/>
            <a:ext cx="10872216" cy="1133856"/>
          </a:xfrm>
        </p:spPr>
        <p:txBody>
          <a:bodyPr anchor="t">
            <a:normAutofit/>
          </a:bodyPr>
          <a:lstStyle/>
          <a:p>
            <a:r>
              <a:rPr lang="en-US" sz="4000" b="0" dirty="0" err="1">
                <a:latin typeface="Menlo" panose="020B0609030804020204" pitchFamily="49" charset="0"/>
                <a:ea typeface="Menlo" panose="020B0609030804020204" pitchFamily="49" charset="0"/>
                <a:cs typeface="Menlo" panose="020B0609030804020204" pitchFamily="49" charset="0"/>
              </a:rPr>
              <a:t>PolicyGRID</a:t>
            </a:r>
            <a:endParaRPr lang="en-US" sz="4000" b="0" dirty="0">
              <a:latin typeface="Menlo" panose="020B0609030804020204" pitchFamily="49" charset="0"/>
              <a:ea typeface="Menlo" panose="020B0609030804020204" pitchFamily="49" charset="0"/>
              <a:cs typeface="Menlo" panose="020B0609030804020204" pitchFamily="49" charset="0"/>
            </a:endParaRPr>
          </a:p>
        </p:txBody>
      </p:sp>
      <p:pic>
        <p:nvPicPr>
          <p:cNvPr id="2050" name="Picture 2">
            <a:extLst>
              <a:ext uri="{FF2B5EF4-FFF2-40B4-BE49-F238E27FC236}">
                <a16:creationId xmlns:a16="http://schemas.microsoft.com/office/drawing/2014/main" id="{1F9A20ED-88AC-8977-0600-49AB5C5BD4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02" y="1477759"/>
            <a:ext cx="8605245" cy="410900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8B4D2605-91DE-6DF6-50A4-978B308B5879}"/>
              </a:ext>
            </a:extLst>
          </p:cNvPr>
          <p:cNvSpPr>
            <a:spLocks noGrp="1"/>
          </p:cNvSpPr>
          <p:nvPr>
            <p:ph idx="1"/>
          </p:nvPr>
        </p:nvSpPr>
        <p:spPr>
          <a:xfrm>
            <a:off x="9234102" y="2086066"/>
            <a:ext cx="2752990" cy="2685868"/>
          </a:xfrm>
        </p:spPr>
        <p:txBody>
          <a:bodyPr anchor="t">
            <a:normAutofit/>
          </a:bodyPr>
          <a:lstStyle/>
          <a:p>
            <a:pPr marL="457200" indent="-457200">
              <a:buFont typeface="+mj-lt"/>
              <a:buAutoNum type="arabicPeriod"/>
            </a:pPr>
            <a:r>
              <a:rPr lang="en-US" sz="1800" dirty="0"/>
              <a:t>Discovering causal structure from data</a:t>
            </a:r>
          </a:p>
          <a:p>
            <a:pPr marL="457200" indent="-457200">
              <a:buFont typeface="+mj-lt"/>
              <a:buAutoNum type="arabicPeriod"/>
            </a:pPr>
            <a:r>
              <a:rPr lang="en-US" sz="1800" dirty="0"/>
              <a:t>Validating causal relationships </a:t>
            </a:r>
          </a:p>
          <a:p>
            <a:pPr marL="457200" indent="-457200">
              <a:buFont typeface="+mj-lt"/>
              <a:buAutoNum type="arabicPeriod"/>
            </a:pPr>
            <a:r>
              <a:rPr lang="en-US" sz="1800" dirty="0"/>
              <a:t>Translating causal knowledge into policies.</a:t>
            </a:r>
          </a:p>
        </p:txBody>
      </p:sp>
    </p:spTree>
    <p:extLst>
      <p:ext uri="{BB962C8B-B14F-4D97-AF65-F5344CB8AC3E}">
        <p14:creationId xmlns:p14="http://schemas.microsoft.com/office/powerpoint/2010/main" val="2940174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BB70-4773-B4F1-28C0-99A91B05DB70}"/>
              </a:ext>
            </a:extLst>
          </p:cNvPr>
          <p:cNvSpPr>
            <a:spLocks noGrp="1"/>
          </p:cNvSpPr>
          <p:nvPr>
            <p:ph type="title"/>
          </p:nvPr>
        </p:nvSpPr>
        <p:spPr/>
        <p:txBody>
          <a:bodyPr/>
          <a:lstStyle/>
          <a:p>
            <a:r>
              <a:rPr lang="en-US" dirty="0"/>
              <a:t>Discovery Module</a:t>
            </a:r>
          </a:p>
        </p:txBody>
      </p:sp>
      <p:pic>
        <p:nvPicPr>
          <p:cNvPr id="3074" name="Picture 2">
            <a:extLst>
              <a:ext uri="{FF2B5EF4-FFF2-40B4-BE49-F238E27FC236}">
                <a16:creationId xmlns:a16="http://schemas.microsoft.com/office/drawing/2014/main" id="{151DF3BF-0859-E2F0-2DC8-9DB4D9385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17" y="1700426"/>
            <a:ext cx="11753385" cy="345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080436"/>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998</TotalTime>
  <Words>3977</Words>
  <Application>Microsoft Macintosh PowerPoint</Application>
  <PresentationFormat>Widescreen</PresentationFormat>
  <Paragraphs>372</Paragraphs>
  <Slides>23</Slides>
  <Notes>16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Cambria Math</vt:lpstr>
      <vt:lpstr>Menlo</vt:lpstr>
      <vt:lpstr>Neue Haas Grotesk Text Pro</vt:lpstr>
      <vt:lpstr>Wingdings</vt:lpstr>
      <vt:lpstr>VanillaVTI</vt:lpstr>
      <vt:lpstr>PolicyGRID: Acting to Understand, Understanding to Act</vt:lpstr>
      <vt:lpstr>Correlation vs Causation</vt:lpstr>
      <vt:lpstr>Correlation vs Causation</vt:lpstr>
      <vt:lpstr>Why Causality Matters</vt:lpstr>
      <vt:lpstr>From Observation to Intervention</vt:lpstr>
      <vt:lpstr>The Causal Ladder</vt:lpstr>
      <vt:lpstr>Why PolicyGRID</vt:lpstr>
      <vt:lpstr>PolicyGRID</vt:lpstr>
      <vt:lpstr>Discovery Module</vt:lpstr>
      <vt:lpstr>Discovery Module: Hypothesis Generation</vt:lpstr>
      <vt:lpstr>Stage 1: Initialization</vt:lpstr>
      <vt:lpstr>Discovery Module: Interventions</vt:lpstr>
      <vt:lpstr>PowerPoint Presentation</vt:lpstr>
      <vt:lpstr>Discovery Module: DAG Update</vt:lpstr>
      <vt:lpstr>PowerPoint Presentation</vt:lpstr>
      <vt:lpstr>Stage 4: Final DAG Construction</vt:lpstr>
      <vt:lpstr>Policy Engine</vt:lpstr>
      <vt:lpstr>Mock Example: Causal Optimization</vt:lpstr>
      <vt:lpstr>CAUSAL OPTIMIZATION (CORE ALGORITHM)</vt:lpstr>
      <vt:lpstr>Experiments</vt:lpstr>
      <vt:lpstr>Results: Causal World Model Fidelity  </vt:lpstr>
      <vt:lpstr>Results: Policy Performance</vt:lpstr>
      <vt:lpstr>Looking Ahead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Taqiya Ehsan</dc:creator>
  <cp:lastModifiedBy>Taqiya Ehsan</cp:lastModifiedBy>
  <cp:revision>67</cp:revision>
  <dcterms:created xsi:type="dcterms:W3CDTF">2025-09-28T22:18:57Z</dcterms:created>
  <dcterms:modified xsi:type="dcterms:W3CDTF">2025-10-17T14:12:57Z</dcterms:modified>
</cp:coreProperties>
</file>